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52"/>
  </p:notesMasterIdLst>
  <p:handoutMasterIdLst>
    <p:handoutMasterId r:id="rId53"/>
  </p:handoutMasterIdLst>
  <p:sldIdLst>
    <p:sldId id="256" r:id="rId2"/>
    <p:sldId id="289" r:id="rId3"/>
    <p:sldId id="277" r:id="rId4"/>
    <p:sldId id="304" r:id="rId5"/>
    <p:sldId id="278" r:id="rId6"/>
    <p:sldId id="305" r:id="rId7"/>
    <p:sldId id="279" r:id="rId8"/>
    <p:sldId id="306" r:id="rId9"/>
    <p:sldId id="280" r:id="rId10"/>
    <p:sldId id="307" r:id="rId11"/>
    <p:sldId id="302" r:id="rId12"/>
    <p:sldId id="308" r:id="rId13"/>
    <p:sldId id="303" r:id="rId14"/>
    <p:sldId id="309" r:id="rId15"/>
    <p:sldId id="296" r:id="rId16"/>
    <p:sldId id="293" r:id="rId17"/>
    <p:sldId id="295" r:id="rId18"/>
    <p:sldId id="281" r:id="rId19"/>
    <p:sldId id="310" r:id="rId20"/>
    <p:sldId id="311" r:id="rId21"/>
    <p:sldId id="294" r:id="rId22"/>
    <p:sldId id="290" r:id="rId23"/>
    <p:sldId id="291" r:id="rId24"/>
    <p:sldId id="292" r:id="rId25"/>
    <p:sldId id="270" r:id="rId26"/>
    <p:sldId id="257" r:id="rId27"/>
    <p:sldId id="258" r:id="rId28"/>
    <p:sldId id="259" r:id="rId29"/>
    <p:sldId id="297" r:id="rId30"/>
    <p:sldId id="260" r:id="rId31"/>
    <p:sldId id="261" r:id="rId32"/>
    <p:sldId id="298" r:id="rId33"/>
    <p:sldId id="262" r:id="rId34"/>
    <p:sldId id="299" r:id="rId35"/>
    <p:sldId id="263" r:id="rId36"/>
    <p:sldId id="300" r:id="rId37"/>
    <p:sldId id="264" r:id="rId38"/>
    <p:sldId id="265" r:id="rId39"/>
    <p:sldId id="266" r:id="rId40"/>
    <p:sldId id="267" r:id="rId41"/>
    <p:sldId id="268" r:id="rId42"/>
    <p:sldId id="269" r:id="rId43"/>
    <p:sldId id="271" r:id="rId44"/>
    <p:sldId id="272" r:id="rId45"/>
    <p:sldId id="273" r:id="rId46"/>
    <p:sldId id="301" r:id="rId47"/>
    <p:sldId id="274" r:id="rId48"/>
    <p:sldId id="275" r:id="rId49"/>
    <p:sldId id="276" r:id="rId50"/>
    <p:sldId id="28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p:cViewPr>
        <p:scale>
          <a:sx n="66" d="100"/>
          <a:sy n="66" d="100"/>
        </p:scale>
        <p:origin x="1566" y="91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7D3D6D-1447-4CDD-AA11-5CAC2CA9143B}" type="datetimeFigureOut">
              <a:rPr lang="en-AU" smtClean="0"/>
              <a:t>19/10/2016</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75C2BF-793E-424A-BC36-A4AE77D4BEC5}" type="slidenum">
              <a:rPr lang="en-AU" smtClean="0"/>
              <a:t>‹#›</a:t>
            </a:fld>
            <a:endParaRPr lang="en-AU"/>
          </a:p>
        </p:txBody>
      </p:sp>
    </p:spTree>
    <p:extLst>
      <p:ext uri="{BB962C8B-B14F-4D97-AF65-F5344CB8AC3E}">
        <p14:creationId xmlns:p14="http://schemas.microsoft.com/office/powerpoint/2010/main" val="150828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4CAF8-3AA2-4EFE-84B0-C9D1AB35D753}" type="datetimeFigureOut">
              <a:rPr lang="en-AU" smtClean="0"/>
              <a:t>19/10/2016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3FAF3-A23A-4496-8F5C-AC42CC7543D3}" type="slidenum">
              <a:rPr lang="en-AU" smtClean="0"/>
              <a:t>‹#›</a:t>
            </a:fld>
            <a:endParaRPr lang="en-AU"/>
          </a:p>
        </p:txBody>
      </p:sp>
    </p:spTree>
    <p:extLst>
      <p:ext uri="{BB962C8B-B14F-4D97-AF65-F5344CB8AC3E}">
        <p14:creationId xmlns:p14="http://schemas.microsoft.com/office/powerpoint/2010/main" val="264396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849086"/>
            <a:ext cx="10058400" cy="3476026"/>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0" y="6459785"/>
            <a:ext cx="12193587" cy="365125"/>
          </a:xfrm>
          <a:prstGeom prst="rect">
            <a:avLst/>
          </a:prstGeom>
        </p:spPr>
        <p:txBody>
          <a:bodyPr vert="horz" lIns="91440" tIns="45720" rIns="91440" bIns="45720" rtlCol="0" anchor="ctr"/>
          <a:lstStyle>
            <a:lvl1pPr algn="ctr">
              <a:defRPr sz="900" cap="all"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AU" dirty="0" err="1"/>
              <a:t>MeatMessaging</a:t>
            </a:r>
            <a:r>
              <a:rPr lang="en-AU" dirty="0"/>
              <a:t> © 2016</a:t>
            </a:r>
          </a:p>
        </p:txBody>
      </p:sp>
      <p:sp>
        <p:nvSpPr>
          <p:cNvPr id="13"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618EC2E8-58A5-4418-8709-90E9E34BA12D}" type="slidenum">
              <a:rPr lang="en-AU" smtClean="0"/>
              <a:pPr/>
              <a:t>‹#›</a:t>
            </a:fld>
            <a:endParaRPr lang="en-AU" dirty="0"/>
          </a:p>
        </p:txBody>
      </p:sp>
    </p:spTree>
    <p:extLst>
      <p:ext uri="{BB962C8B-B14F-4D97-AF65-F5344CB8AC3E}">
        <p14:creationId xmlns:p14="http://schemas.microsoft.com/office/powerpoint/2010/main" val="281469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C668A94-E5E0-4EF8-8AA1-F6816D6D2C6E}" type="datetime1">
              <a:rPr lang="en-AU" smtClean="0"/>
              <a:t>19/10/2016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8EC2E8-58A5-4418-8709-90E9E34BA12D}" type="slidenum">
              <a:rPr lang="en-AU" smtClean="0"/>
              <a:t>‹#›</a:t>
            </a:fld>
            <a:endParaRPr lang="en-AU"/>
          </a:p>
        </p:txBody>
      </p:sp>
    </p:spTree>
    <p:extLst>
      <p:ext uri="{BB962C8B-B14F-4D97-AF65-F5344CB8AC3E}">
        <p14:creationId xmlns:p14="http://schemas.microsoft.com/office/powerpoint/2010/main" val="24326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FBF5452C-5E63-4DD9-9353-8DBE14CA97B8}" type="datetime1">
              <a:rPr lang="en-AU" smtClean="0"/>
              <a:t>19/10/2016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8EC2E8-58A5-4418-8709-90E9E34BA12D}" type="slidenum">
              <a:rPr lang="en-AU" smtClean="0"/>
              <a:t>‹#›</a:t>
            </a:fld>
            <a:endParaRPr lang="en-AU"/>
          </a:p>
        </p:txBody>
      </p:sp>
    </p:spTree>
    <p:extLst>
      <p:ext uri="{BB962C8B-B14F-4D97-AF65-F5344CB8AC3E}">
        <p14:creationId xmlns:p14="http://schemas.microsoft.com/office/powerpoint/2010/main" val="410719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AU" dirty="0" err="1"/>
              <a:t>MeatMessaging</a:t>
            </a:r>
            <a:r>
              <a:rPr lang="en-AU" dirty="0"/>
              <a:t> © 2016</a:t>
            </a:r>
          </a:p>
        </p:txBody>
      </p:sp>
      <p:sp>
        <p:nvSpPr>
          <p:cNvPr id="6" name="Slide Number Placeholder 5"/>
          <p:cNvSpPr>
            <a:spLocks noGrp="1"/>
          </p:cNvSpPr>
          <p:nvPr>
            <p:ph type="sldNum" sz="quarter" idx="12"/>
          </p:nvPr>
        </p:nvSpPr>
        <p:spPr/>
        <p:txBody>
          <a:bodyPr/>
          <a:lstStyle/>
          <a:p>
            <a:fld id="{618EC2E8-58A5-4418-8709-90E9E34BA12D}" type="slidenum">
              <a:rPr lang="en-AU" smtClean="0"/>
              <a:pPr/>
              <a:t>‹#›</a:t>
            </a:fld>
            <a:endParaRPr lang="en-AU" dirty="0"/>
          </a:p>
        </p:txBody>
      </p:sp>
    </p:spTree>
    <p:extLst>
      <p:ext uri="{BB962C8B-B14F-4D97-AF65-F5344CB8AC3E}">
        <p14:creationId xmlns:p14="http://schemas.microsoft.com/office/powerpoint/2010/main" val="292619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AU"/>
              <a:t>MeatMessaging © 2016</a:t>
            </a:r>
            <a:endParaRPr lang="en-AU" dirty="0"/>
          </a:p>
        </p:txBody>
      </p:sp>
      <p:sp>
        <p:nvSpPr>
          <p:cNvPr id="6" name="Slide Number Placeholder 5"/>
          <p:cNvSpPr>
            <a:spLocks noGrp="1"/>
          </p:cNvSpPr>
          <p:nvPr>
            <p:ph type="sldNum" sz="quarter" idx="12"/>
          </p:nvPr>
        </p:nvSpPr>
        <p:spPr/>
        <p:txBody>
          <a:bodyPr/>
          <a:lstStyle/>
          <a:p>
            <a:fld id="{618EC2E8-58A5-4418-8709-90E9E34BA12D}" type="slidenum">
              <a:rPr lang="en-AU" smtClean="0"/>
              <a:pPr/>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08737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CC132182-C7A7-4B0A-809B-6109E95265C7}" type="datetime1">
              <a:rPr lang="en-AU" smtClean="0"/>
              <a:t>19/10/2016</a:t>
            </a:fld>
            <a:endParaRPr lang="en-AU"/>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18EC2E8-58A5-4418-8709-90E9E34BA12D}" type="slidenum">
              <a:rPr lang="en-AU" smtClean="0"/>
              <a:t>‹#›</a:t>
            </a:fld>
            <a:endParaRPr lang="en-AU"/>
          </a:p>
        </p:txBody>
      </p:sp>
    </p:spTree>
    <p:extLst>
      <p:ext uri="{BB962C8B-B14F-4D97-AF65-F5344CB8AC3E}">
        <p14:creationId xmlns:p14="http://schemas.microsoft.com/office/powerpoint/2010/main" val="67113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F674B216-70E8-4775-9F30-4F7B4375E066}" type="datetime1">
              <a:rPr lang="en-AU" smtClean="0"/>
              <a:t>19/10/2016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18EC2E8-58A5-4418-8709-90E9E34BA12D}" type="slidenum">
              <a:rPr lang="en-AU" smtClean="0"/>
              <a:t>‹#›</a:t>
            </a:fld>
            <a:endParaRPr lang="en-AU"/>
          </a:p>
        </p:txBody>
      </p:sp>
    </p:spTree>
    <p:extLst>
      <p:ext uri="{BB962C8B-B14F-4D97-AF65-F5344CB8AC3E}">
        <p14:creationId xmlns:p14="http://schemas.microsoft.com/office/powerpoint/2010/main" val="399421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6438B429-499C-449C-98D4-83D29870468A}" type="datetime1">
              <a:rPr lang="en-AU" smtClean="0"/>
              <a:t>19/10/2016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18EC2E8-58A5-4418-8709-90E9E34BA12D}" type="slidenum">
              <a:rPr lang="en-AU" smtClean="0"/>
              <a:t>‹#›</a:t>
            </a:fld>
            <a:endParaRPr lang="en-AU"/>
          </a:p>
        </p:txBody>
      </p:sp>
    </p:spTree>
    <p:extLst>
      <p:ext uri="{BB962C8B-B14F-4D97-AF65-F5344CB8AC3E}">
        <p14:creationId xmlns:p14="http://schemas.microsoft.com/office/powerpoint/2010/main" val="220297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481703F5-7BCC-4603-B955-98841490E427}" type="datetime1">
              <a:rPr lang="en-AU" smtClean="0"/>
              <a:t>19/10/2016</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618EC2E8-58A5-4418-8709-90E9E34BA12D}" type="slidenum">
              <a:rPr lang="en-AU" smtClean="0"/>
              <a:t>‹#›</a:t>
            </a:fld>
            <a:endParaRPr lang="en-AU"/>
          </a:p>
        </p:txBody>
      </p:sp>
    </p:spTree>
    <p:extLst>
      <p:ext uri="{BB962C8B-B14F-4D97-AF65-F5344CB8AC3E}">
        <p14:creationId xmlns:p14="http://schemas.microsoft.com/office/powerpoint/2010/main" val="187605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16B9038F-345B-4FB8-83BA-1E7F01A485CE}" type="datetime1">
              <a:rPr lang="en-AU" smtClean="0"/>
              <a:t>19/10/2016</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EC2E8-58A5-4418-8709-90E9E34BA12D}" type="slidenum">
              <a:rPr lang="en-AU" smtClean="0"/>
              <a:t>‹#›</a:t>
            </a:fld>
            <a:endParaRPr lang="en-AU"/>
          </a:p>
        </p:txBody>
      </p:sp>
    </p:spTree>
    <p:extLst>
      <p:ext uri="{BB962C8B-B14F-4D97-AF65-F5344CB8AC3E}">
        <p14:creationId xmlns:p14="http://schemas.microsoft.com/office/powerpoint/2010/main" val="93358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F290D208-38B6-461D-A03C-45BB25BBD545}" type="datetime1">
              <a:rPr lang="en-AU" smtClean="0"/>
              <a:t>19/10/2016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18EC2E8-58A5-4418-8709-90E9E34BA12D}" type="slidenum">
              <a:rPr lang="en-AU" smtClean="0"/>
              <a:t>‹#›</a:t>
            </a:fld>
            <a:endParaRPr lang="en-AU"/>
          </a:p>
        </p:txBody>
      </p:sp>
    </p:spTree>
    <p:extLst>
      <p:ext uri="{BB962C8B-B14F-4D97-AF65-F5344CB8AC3E}">
        <p14:creationId xmlns:p14="http://schemas.microsoft.com/office/powerpoint/2010/main" val="324465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587" y="6422854"/>
            <a:ext cx="12192000" cy="435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AU" dirty="0"/>
              <a:t> </a:t>
            </a:r>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59785"/>
            <a:ext cx="12193587" cy="365125"/>
          </a:xfrm>
          <a:prstGeom prst="rect">
            <a:avLst/>
          </a:prstGeom>
        </p:spPr>
        <p:txBody>
          <a:bodyPr vert="horz" lIns="91440" tIns="45720" rIns="91440" bIns="45720" rtlCol="0" anchor="ctr"/>
          <a:lstStyle>
            <a:lvl1pPr algn="ctr">
              <a:defRPr sz="900" cap="all"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AU" dirty="0" err="1"/>
              <a:t>MeatMessaging</a:t>
            </a:r>
            <a:r>
              <a:rPr lang="en-AU" dirty="0"/>
              <a:t> © 2016</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618EC2E8-58A5-4418-8709-90E9E34BA12D}" type="slidenum">
              <a:rPr lang="en-AU" smtClean="0"/>
              <a:pPr/>
              <a:t>‹#›</a:t>
            </a:fld>
            <a:endParaRPr lang="en-AU"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0972" y="198367"/>
            <a:ext cx="771628" cy="501426"/>
          </a:xfrm>
          <a:prstGeom prst="rect">
            <a:avLst/>
          </a:prstGeom>
        </p:spPr>
      </p:pic>
    </p:spTree>
    <p:extLst>
      <p:ext uri="{BB962C8B-B14F-4D97-AF65-F5344CB8AC3E}">
        <p14:creationId xmlns:p14="http://schemas.microsoft.com/office/powerpoint/2010/main" val="232479898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dt="0"/>
  <p:txStyles>
    <p:titleStyle>
      <a:lvl1pPr algn="l" defTabSz="914400" rtl="0" eaLnBrk="1" latinLnBrk="0" hangingPunct="1">
        <a:lnSpc>
          <a:spcPct val="85000"/>
        </a:lnSpc>
        <a:spcBef>
          <a:spcPct val="0"/>
        </a:spcBef>
        <a:buNone/>
        <a:defRPr sz="4800" kern="12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receiving@meatmessaging.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092366"/>
            <a:ext cx="10058400" cy="3194408"/>
          </a:xfrm>
        </p:spPr>
        <p:txBody>
          <a:bodyPr>
            <a:normAutofit/>
          </a:bodyPr>
          <a:lstStyle/>
          <a:p>
            <a:pPr algn="ctr"/>
            <a:r>
              <a:rPr lang="en-AU" sz="7200" dirty="0"/>
              <a:t>Meat Messaging</a:t>
            </a:r>
            <a:br>
              <a:rPr lang="en-AU" sz="7200" dirty="0"/>
            </a:br>
            <a:r>
              <a:rPr lang="en-AU" sz="7200" dirty="0"/>
              <a:t>Industry Portal</a:t>
            </a:r>
            <a:br>
              <a:rPr lang="en-AU" sz="7200" dirty="0"/>
            </a:br>
            <a:r>
              <a:rPr lang="en-AU" sz="4800" dirty="0"/>
              <a:t>Training Session</a:t>
            </a:r>
          </a:p>
        </p:txBody>
      </p:sp>
      <p:sp>
        <p:nvSpPr>
          <p:cNvPr id="3" name="Subtitle 2"/>
          <p:cNvSpPr>
            <a:spLocks noGrp="1"/>
          </p:cNvSpPr>
          <p:nvPr>
            <p:ph type="subTitle" idx="1"/>
          </p:nvPr>
        </p:nvSpPr>
        <p:spPr/>
        <p:txBody>
          <a:bodyPr/>
          <a:lstStyle/>
          <a:p>
            <a:r>
              <a:rPr lang="en-AU" dirty="0"/>
              <a:t>https://www.meatmessaging.info/</a:t>
            </a:r>
          </a:p>
        </p:txBody>
      </p:sp>
    </p:spTree>
    <p:extLst>
      <p:ext uri="{BB962C8B-B14F-4D97-AF65-F5344CB8AC3E}">
        <p14:creationId xmlns:p14="http://schemas.microsoft.com/office/powerpoint/2010/main" val="168195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Workflow</a:t>
            </a:r>
          </a:p>
        </p:txBody>
      </p:sp>
      <p:sp>
        <p:nvSpPr>
          <p:cNvPr id="3" name="Content Placeholder 2"/>
          <p:cNvSpPr>
            <a:spLocks noGrp="1"/>
          </p:cNvSpPr>
          <p:nvPr>
            <p:ph idx="1"/>
          </p:nvPr>
        </p:nvSpPr>
        <p:spPr/>
        <p:txBody>
          <a:bodyPr>
            <a:noAutofit/>
          </a:bodyPr>
          <a:lstStyle/>
          <a:p>
            <a:pPr lvl="0">
              <a:lnSpc>
                <a:spcPct val="150000"/>
              </a:lnSpc>
              <a:spcBef>
                <a:spcPts val="600"/>
              </a:spcBef>
            </a:pPr>
            <a:r>
              <a:rPr lang="en-AU" dirty="0"/>
              <a:t>Once a message is receipted in meat messaging the status is changed to “RECEIPT”. If the originator of the message created the message with a emailed DESADV file a receipt file (.RCV file) is emailed to the originator  of the message. If the originator created the message manually or through web services an email is sent to the originator with the results of the receipt process. </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10</a:t>
            </a:fld>
            <a:endParaRPr lang="en-AU" dirty="0"/>
          </a:p>
        </p:txBody>
      </p:sp>
    </p:spTree>
    <p:extLst>
      <p:ext uri="{BB962C8B-B14F-4D97-AF65-F5344CB8AC3E}">
        <p14:creationId xmlns:p14="http://schemas.microsoft.com/office/powerpoint/2010/main" val="290407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Workflow</a:t>
            </a:r>
          </a:p>
        </p:txBody>
      </p:sp>
      <p:sp>
        <p:nvSpPr>
          <p:cNvPr id="3" name="Content Placeholder 2"/>
          <p:cNvSpPr>
            <a:spLocks noGrp="1"/>
          </p:cNvSpPr>
          <p:nvPr>
            <p:ph idx="1"/>
          </p:nvPr>
        </p:nvSpPr>
        <p:spPr>
          <a:xfrm>
            <a:off x="1097279" y="1845733"/>
            <a:ext cx="10115203" cy="4467517"/>
          </a:xfrm>
        </p:spPr>
        <p:txBody>
          <a:bodyPr>
            <a:noAutofit/>
          </a:bodyPr>
          <a:lstStyle/>
          <a:p>
            <a:pPr lvl="0">
              <a:lnSpc>
                <a:spcPts val="3000"/>
              </a:lnSpc>
            </a:pPr>
            <a:r>
              <a:rPr lang="en-AU" b="1" dirty="0"/>
              <a:t>Receiving email file overview:</a:t>
            </a:r>
          </a:p>
          <a:p>
            <a:pPr lvl="0">
              <a:lnSpc>
                <a:spcPts val="3000"/>
              </a:lnSpc>
            </a:pPr>
            <a:r>
              <a:rPr lang="en-AU" dirty="0"/>
              <a:t>Establishments that receive shipment using the Meat Messaging portal have the option of sending a simple CSV file to a set email address with a set subject line to fulfil the process of receiving a consignment. This option is most useful for establishments that have limited information about the consignment or limited information systems or software that prohibits communicating directly with the meat messaging portal.</a:t>
            </a:r>
          </a:p>
          <a:p>
            <a:pPr lvl="0">
              <a:lnSpc>
                <a:spcPts val="3000"/>
              </a:lnSpc>
            </a:pPr>
            <a:r>
              <a:rPr lang="en-AU" dirty="0"/>
              <a:t>Once the Meat Messaging Portal receives the email the data is processed and the establishment is sent an email with the summary of the consignment. The summary has the consignment verification details and any actions required.</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11</a:t>
            </a:fld>
            <a:endParaRPr lang="en-AU" dirty="0"/>
          </a:p>
        </p:txBody>
      </p:sp>
    </p:spTree>
    <p:extLst>
      <p:ext uri="{BB962C8B-B14F-4D97-AF65-F5344CB8AC3E}">
        <p14:creationId xmlns:p14="http://schemas.microsoft.com/office/powerpoint/2010/main" val="360686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Workflow</a:t>
            </a:r>
          </a:p>
        </p:txBody>
      </p:sp>
      <p:sp>
        <p:nvSpPr>
          <p:cNvPr id="3" name="Content Placeholder 2"/>
          <p:cNvSpPr>
            <a:spLocks noGrp="1"/>
          </p:cNvSpPr>
          <p:nvPr>
            <p:ph idx="1"/>
          </p:nvPr>
        </p:nvSpPr>
        <p:spPr>
          <a:xfrm>
            <a:off x="1097280" y="1845733"/>
            <a:ext cx="10058400" cy="4467517"/>
          </a:xfrm>
        </p:spPr>
        <p:txBody>
          <a:bodyPr>
            <a:noAutofit/>
          </a:bodyPr>
          <a:lstStyle/>
          <a:p>
            <a:pPr lvl="0">
              <a:lnSpc>
                <a:spcPct val="150000"/>
              </a:lnSpc>
              <a:spcBef>
                <a:spcPts val="600"/>
              </a:spcBef>
            </a:pPr>
            <a:r>
              <a:rPr lang="en-AU" dirty="0"/>
              <a:t>If the data file has an incorrectly format subject line or the CSV is incorrectly formatted the email sender is sent an error email with a summary of the error. </a:t>
            </a:r>
          </a:p>
          <a:p>
            <a:pPr>
              <a:lnSpc>
                <a:spcPct val="150000"/>
              </a:lnSpc>
              <a:spcBef>
                <a:spcPts val="600"/>
              </a:spcBef>
            </a:pPr>
            <a:r>
              <a:rPr lang="en-AU" b="1" dirty="0"/>
              <a:t>Sending the CSV file:</a:t>
            </a:r>
          </a:p>
          <a:p>
            <a:pPr lvl="0">
              <a:lnSpc>
                <a:spcPct val="150000"/>
              </a:lnSpc>
              <a:spcBef>
                <a:spcPts val="600"/>
              </a:spcBef>
            </a:pPr>
            <a:r>
              <a:rPr lang="en-AU" dirty="0"/>
              <a:t>The CSV file would be emailed by the establishment to the email address:  </a:t>
            </a:r>
            <a:r>
              <a:rPr lang="en-AU" dirty="0">
                <a:hlinkClick r:id="rId2"/>
              </a:rPr>
              <a:t>receiving@meatmessaging.com</a:t>
            </a:r>
            <a:endParaRPr lang="en-AU" dirty="0"/>
          </a:p>
          <a:p>
            <a:pPr lvl="0">
              <a:lnSpc>
                <a:spcPct val="150000"/>
              </a:lnSpc>
              <a:spcBef>
                <a:spcPts val="600"/>
              </a:spcBef>
            </a:pPr>
            <a:r>
              <a:rPr lang="en-AU" dirty="0"/>
              <a:t>The subject line would be: </a:t>
            </a:r>
            <a:r>
              <a:rPr lang="en-AU" b="1" i="1" dirty="0"/>
              <a:t>Consignment received by user: 80000045</a:t>
            </a:r>
          </a:p>
          <a:p>
            <a:pPr lvl="0">
              <a:lnSpc>
                <a:spcPct val="150000"/>
              </a:lnSpc>
              <a:spcBef>
                <a:spcPts val="600"/>
              </a:spcBef>
            </a:pPr>
            <a:r>
              <a:rPr lang="en-AU" dirty="0"/>
              <a:t>Where </a:t>
            </a:r>
            <a:r>
              <a:rPr lang="en-AU" b="1" dirty="0"/>
              <a:t>80000045</a:t>
            </a:r>
            <a:r>
              <a:rPr lang="en-AU" dirty="0"/>
              <a:t> is the user’s meat messaging ID number.</a:t>
            </a:r>
          </a:p>
        </p:txBody>
      </p:sp>
      <p:sp>
        <p:nvSpPr>
          <p:cNvPr id="4" name="Footer Placeholder 3"/>
          <p:cNvSpPr>
            <a:spLocks noGrp="1"/>
          </p:cNvSpPr>
          <p:nvPr>
            <p:ph type="ftr" sz="quarter" idx="11"/>
          </p:nvPr>
        </p:nvSpPr>
        <p:spPr/>
        <p:txBody>
          <a:bodyPr/>
          <a:lstStyle/>
          <a:p>
            <a:r>
              <a:rPr lang="en-AU" dirty="0" err="1"/>
              <a:t>MeatMessaging</a:t>
            </a:r>
            <a:r>
              <a:rPr lang="en-AU" dirty="0"/>
              <a:t> © 2016</a:t>
            </a:r>
          </a:p>
        </p:txBody>
      </p:sp>
      <p:sp>
        <p:nvSpPr>
          <p:cNvPr id="5" name="Slide Number Placeholder 4"/>
          <p:cNvSpPr>
            <a:spLocks noGrp="1"/>
          </p:cNvSpPr>
          <p:nvPr>
            <p:ph type="sldNum" sz="quarter" idx="12"/>
          </p:nvPr>
        </p:nvSpPr>
        <p:spPr/>
        <p:txBody>
          <a:bodyPr/>
          <a:lstStyle/>
          <a:p>
            <a:fld id="{618EC2E8-58A5-4418-8709-90E9E34BA12D}" type="slidenum">
              <a:rPr lang="en-AU" smtClean="0"/>
              <a:pPr/>
              <a:t>12</a:t>
            </a:fld>
            <a:endParaRPr lang="en-AU" dirty="0"/>
          </a:p>
        </p:txBody>
      </p:sp>
    </p:spTree>
    <p:extLst>
      <p:ext uri="{BB962C8B-B14F-4D97-AF65-F5344CB8AC3E}">
        <p14:creationId xmlns:p14="http://schemas.microsoft.com/office/powerpoint/2010/main" val="25375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Workflow</a:t>
            </a:r>
          </a:p>
        </p:txBody>
      </p:sp>
      <p:sp>
        <p:nvSpPr>
          <p:cNvPr id="3" name="Content Placeholder 2"/>
          <p:cNvSpPr>
            <a:spLocks noGrp="1"/>
          </p:cNvSpPr>
          <p:nvPr>
            <p:ph idx="1"/>
          </p:nvPr>
        </p:nvSpPr>
        <p:spPr>
          <a:xfrm>
            <a:off x="1097280" y="1845733"/>
            <a:ext cx="10058400" cy="4467517"/>
          </a:xfrm>
        </p:spPr>
        <p:txBody>
          <a:bodyPr>
            <a:noAutofit/>
          </a:bodyPr>
          <a:lstStyle/>
          <a:p>
            <a:pPr lvl="0">
              <a:lnSpc>
                <a:spcPct val="150000"/>
              </a:lnSpc>
              <a:spcBef>
                <a:spcPts val="600"/>
              </a:spcBef>
            </a:pPr>
            <a:r>
              <a:rPr lang="en-AU" b="1" dirty="0"/>
              <a:t>CSV file structure:</a:t>
            </a:r>
          </a:p>
          <a:p>
            <a:pPr lvl="1">
              <a:lnSpc>
                <a:spcPct val="100000"/>
              </a:lnSpc>
              <a:spcBef>
                <a:spcPts val="600"/>
              </a:spcBef>
              <a:spcAft>
                <a:spcPts val="200"/>
              </a:spcAft>
            </a:pPr>
            <a:r>
              <a:rPr lang="en-AU" sz="2000" dirty="0"/>
              <a:t>Barcode – This is the GS1 barcode for the carton label </a:t>
            </a:r>
          </a:p>
          <a:p>
            <a:pPr lvl="1">
              <a:lnSpc>
                <a:spcPct val="100000"/>
              </a:lnSpc>
              <a:spcBef>
                <a:spcPts val="600"/>
              </a:spcBef>
              <a:spcAft>
                <a:spcPts val="200"/>
              </a:spcAft>
            </a:pPr>
            <a:r>
              <a:rPr lang="en-AU" sz="2000" dirty="0" err="1"/>
              <a:t>Portmark</a:t>
            </a:r>
            <a:r>
              <a:rPr lang="en-AU" sz="2000" dirty="0"/>
              <a:t> – If applicable, this the port mark shown on the carton for the corresponding barcode.</a:t>
            </a:r>
          </a:p>
          <a:p>
            <a:pPr lvl="1">
              <a:lnSpc>
                <a:spcPct val="100000"/>
              </a:lnSpc>
              <a:spcBef>
                <a:spcPts val="600"/>
              </a:spcBef>
              <a:spcAft>
                <a:spcPts val="200"/>
              </a:spcAft>
            </a:pPr>
            <a:r>
              <a:rPr lang="en-AU" sz="2000" dirty="0" err="1"/>
              <a:t>MessageID</a:t>
            </a:r>
            <a:r>
              <a:rPr lang="en-AU" sz="2000" dirty="0"/>
              <a:t> – If know, this is the 18-digit message ID for the consignment.</a:t>
            </a:r>
          </a:p>
          <a:p>
            <a:pPr lvl="1">
              <a:lnSpc>
                <a:spcPct val="100000"/>
              </a:lnSpc>
              <a:spcBef>
                <a:spcPts val="600"/>
              </a:spcBef>
              <a:spcAft>
                <a:spcPts val="200"/>
              </a:spcAft>
            </a:pPr>
            <a:r>
              <a:rPr lang="en-AU" sz="2000" dirty="0"/>
              <a:t>Status – This is the status of the carton where:</a:t>
            </a:r>
          </a:p>
          <a:p>
            <a:pPr lvl="2">
              <a:lnSpc>
                <a:spcPct val="100000"/>
              </a:lnSpc>
              <a:spcBef>
                <a:spcPts val="300"/>
              </a:spcBef>
              <a:spcAft>
                <a:spcPts val="200"/>
              </a:spcAft>
            </a:pPr>
            <a:r>
              <a:rPr lang="en-AU" sz="2000" dirty="0"/>
              <a:t>0 = Good</a:t>
            </a:r>
          </a:p>
          <a:p>
            <a:pPr lvl="2">
              <a:lnSpc>
                <a:spcPct val="100000"/>
              </a:lnSpc>
              <a:spcBef>
                <a:spcPts val="300"/>
              </a:spcBef>
              <a:spcAft>
                <a:spcPts val="200"/>
              </a:spcAft>
            </a:pPr>
            <a:r>
              <a:rPr lang="en-AU" sz="2000" dirty="0"/>
              <a:t>1 = Missing Port Mark, if applicable</a:t>
            </a:r>
          </a:p>
          <a:p>
            <a:pPr lvl="2">
              <a:lnSpc>
                <a:spcPct val="100000"/>
              </a:lnSpc>
              <a:spcBef>
                <a:spcPts val="300"/>
              </a:spcBef>
              <a:spcAft>
                <a:spcPts val="200"/>
              </a:spcAft>
            </a:pPr>
            <a:r>
              <a:rPr lang="en-AU" sz="2000" dirty="0"/>
              <a:t>2 = Illegible Port Mark, if applicable</a:t>
            </a:r>
          </a:p>
          <a:p>
            <a:pPr lvl="2">
              <a:lnSpc>
                <a:spcPct val="100000"/>
              </a:lnSpc>
              <a:spcBef>
                <a:spcPts val="300"/>
              </a:spcBef>
              <a:spcAft>
                <a:spcPts val="200"/>
              </a:spcAft>
            </a:pPr>
            <a:r>
              <a:rPr lang="en-AU" sz="2000" dirty="0"/>
              <a:t>3 = Incorrect Port Mark, if applicable</a:t>
            </a:r>
          </a:p>
          <a:p>
            <a:pPr lvl="2">
              <a:lnSpc>
                <a:spcPct val="100000"/>
              </a:lnSpc>
              <a:spcBef>
                <a:spcPts val="300"/>
              </a:spcBef>
              <a:spcAft>
                <a:spcPts val="200"/>
              </a:spcAft>
            </a:pPr>
            <a:r>
              <a:rPr lang="en-AU" sz="2000" dirty="0"/>
              <a:t>9 = Damaged carton</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13</a:t>
            </a:fld>
            <a:endParaRPr lang="en-AU" dirty="0"/>
          </a:p>
        </p:txBody>
      </p:sp>
    </p:spTree>
    <p:extLst>
      <p:ext uri="{BB962C8B-B14F-4D97-AF65-F5344CB8AC3E}">
        <p14:creationId xmlns:p14="http://schemas.microsoft.com/office/powerpoint/2010/main" val="224650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Workflow</a:t>
            </a:r>
          </a:p>
        </p:txBody>
      </p:sp>
      <p:sp>
        <p:nvSpPr>
          <p:cNvPr id="3" name="Content Placeholder 2"/>
          <p:cNvSpPr>
            <a:spLocks noGrp="1"/>
          </p:cNvSpPr>
          <p:nvPr>
            <p:ph idx="1"/>
          </p:nvPr>
        </p:nvSpPr>
        <p:spPr>
          <a:xfrm>
            <a:off x="1097280" y="1845733"/>
            <a:ext cx="10058400" cy="4467517"/>
          </a:xfrm>
        </p:spPr>
        <p:txBody>
          <a:bodyPr>
            <a:noAutofit/>
          </a:bodyPr>
          <a:lstStyle/>
          <a:p>
            <a:pPr>
              <a:lnSpc>
                <a:spcPts val="3000"/>
              </a:lnSpc>
            </a:pPr>
            <a:r>
              <a:rPr lang="en-AU" dirty="0"/>
              <a:t>Column headers are optional required.</a:t>
            </a:r>
          </a:p>
          <a:p>
            <a:pPr>
              <a:lnSpc>
                <a:spcPts val="3000"/>
              </a:lnSpc>
            </a:pPr>
            <a:r>
              <a:rPr lang="en-AU" dirty="0"/>
              <a:t>The Port Mark is only included where it is applicable for the consignment. This would be export shipments to those countries that require port marks. </a:t>
            </a:r>
          </a:p>
          <a:p>
            <a:pPr>
              <a:lnSpc>
                <a:spcPts val="3000"/>
              </a:lnSpc>
            </a:pPr>
            <a:r>
              <a:rPr lang="en-AU" dirty="0"/>
              <a:t>The Message ID is only included where the message ID is known at the time of scanning of the consignment. </a:t>
            </a:r>
          </a:p>
          <a:p>
            <a:pPr>
              <a:lnSpc>
                <a:spcPts val="3000"/>
              </a:lnSpc>
            </a:pPr>
            <a:r>
              <a:rPr lang="en-AU" dirty="0"/>
              <a:t>At least a port mark or Message ID is required in the file for each barcode, except where one or more port marks are missing for a set of carton with port marks. </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14</a:t>
            </a:fld>
            <a:endParaRPr lang="en-AU" dirty="0"/>
          </a:p>
        </p:txBody>
      </p:sp>
    </p:spTree>
    <p:extLst>
      <p:ext uri="{BB962C8B-B14F-4D97-AF65-F5344CB8AC3E}">
        <p14:creationId xmlns:p14="http://schemas.microsoft.com/office/powerpoint/2010/main" val="531433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a:t>
            </a:r>
            <a:br>
              <a:rPr lang="en-AU" dirty="0"/>
            </a:br>
            <a:r>
              <a:rPr lang="en-AU" dirty="0"/>
              <a:t>Workflow</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15</a:t>
            </a:fld>
            <a:endParaRPr lang="en-AU" dirty="0"/>
          </a:p>
        </p:txBody>
      </p:sp>
      <p:pic>
        <p:nvPicPr>
          <p:cNvPr id="6" name="Picture 5"/>
          <p:cNvPicPr>
            <a:picLocks noChangeAspect="1"/>
          </p:cNvPicPr>
          <p:nvPr/>
        </p:nvPicPr>
        <p:blipFill>
          <a:blip r:embed="rId2"/>
          <a:stretch>
            <a:fillRect/>
          </a:stretch>
        </p:blipFill>
        <p:spPr>
          <a:xfrm>
            <a:off x="6547104" y="0"/>
            <a:ext cx="5644896" cy="6858000"/>
          </a:xfrm>
          <a:prstGeom prst="rect">
            <a:avLst/>
          </a:prstGeom>
        </p:spPr>
      </p:pic>
    </p:spTree>
    <p:extLst>
      <p:ext uri="{BB962C8B-B14F-4D97-AF65-F5344CB8AC3E}">
        <p14:creationId xmlns:p14="http://schemas.microsoft.com/office/powerpoint/2010/main" val="408511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GS1 Barcoded Carton Labels</a:t>
            </a:r>
          </a:p>
        </p:txBody>
      </p:sp>
      <p:pic>
        <p:nvPicPr>
          <p:cNvPr id="6" name="Content Placeholder 5"/>
          <p:cNvPicPr>
            <a:picLocks noGrp="1" noChangeAspect="1"/>
          </p:cNvPicPr>
          <p:nvPr>
            <p:ph idx="1"/>
          </p:nvPr>
        </p:nvPicPr>
        <p:blipFill>
          <a:blip r:embed="rId2"/>
          <a:stretch>
            <a:fillRect/>
          </a:stretch>
        </p:blipFill>
        <p:spPr>
          <a:xfrm>
            <a:off x="1632632" y="1884686"/>
            <a:ext cx="5182049" cy="3346994"/>
          </a:xfrm>
          <a:prstGeom prst="rect">
            <a:avLst/>
          </a:prstGeom>
        </p:spPr>
      </p:pic>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16</a:t>
            </a:fld>
            <a:endParaRPr lang="en-AU" dirty="0"/>
          </a:p>
        </p:txBody>
      </p:sp>
      <p:cxnSp>
        <p:nvCxnSpPr>
          <p:cNvPr id="7" name="Straight Arrow Connector 6"/>
          <p:cNvCxnSpPr/>
          <p:nvPr/>
        </p:nvCxnSpPr>
        <p:spPr>
          <a:xfrm flipV="1">
            <a:off x="861666" y="3846286"/>
            <a:ext cx="1236045" cy="1479160"/>
          </a:xfrm>
          <a:prstGeom prst="straightConnector1">
            <a:avLst/>
          </a:prstGeom>
          <a:noFill/>
          <a:ln w="25400" cap="flat" cmpd="sng" algn="ctr">
            <a:solidFill>
              <a:srgbClr val="FF0000"/>
            </a:solidFill>
            <a:prstDash val="solid"/>
            <a:tailEnd type="arrow"/>
          </a:ln>
          <a:effectLst/>
        </p:spPr>
      </p:cxnSp>
      <p:sp>
        <p:nvSpPr>
          <p:cNvPr id="8" name="Text Box 13"/>
          <p:cNvSpPr txBox="1">
            <a:spLocks noChangeArrowheads="1"/>
          </p:cNvSpPr>
          <p:nvPr/>
        </p:nvSpPr>
        <p:spPr bwMode="auto">
          <a:xfrm>
            <a:off x="596344" y="5325446"/>
            <a:ext cx="2072575" cy="707886"/>
          </a:xfrm>
          <a:prstGeom prst="rect">
            <a:avLst/>
          </a:prstGeom>
          <a:noFill/>
          <a:ln w="9525" algn="ctr">
            <a:noFill/>
            <a:miter lim="800000"/>
            <a:headEnd/>
            <a:tailEnd/>
          </a:ln>
          <a:effectLst/>
        </p:spPr>
        <p:txBody>
          <a:bodyPr wrap="square">
            <a:spAutoFit/>
          </a:bodyPr>
          <a:lstStyle/>
          <a:p>
            <a:pPr algn="l"/>
            <a:r>
              <a:rPr lang="en-US" sz="2000" dirty="0">
                <a:latin typeface="Verdana" panose="020B0604030504040204" pitchFamily="34" charset="0"/>
                <a:ea typeface="Verdana" panose="020B0604030504040204" pitchFamily="34" charset="0"/>
                <a:cs typeface="Verdana" panose="020B0604030504040204" pitchFamily="34" charset="0"/>
              </a:rPr>
              <a:t>Carton unique serial number</a:t>
            </a:r>
            <a:endParaRPr lang="en-US" sz="2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Arrow Connector 8"/>
          <p:cNvCxnSpPr/>
          <p:nvPr/>
        </p:nvCxnSpPr>
        <p:spPr>
          <a:xfrm flipV="1">
            <a:off x="3704574" y="2583544"/>
            <a:ext cx="1928066" cy="2763772"/>
          </a:xfrm>
          <a:prstGeom prst="straightConnector1">
            <a:avLst/>
          </a:prstGeom>
          <a:noFill/>
          <a:ln w="25400" cap="flat" cmpd="sng" algn="ctr">
            <a:solidFill>
              <a:srgbClr val="FF0000"/>
            </a:solidFill>
            <a:prstDash val="solid"/>
            <a:tailEnd type="arrow"/>
          </a:ln>
          <a:effectLst/>
        </p:spPr>
      </p:cxnSp>
      <p:sp>
        <p:nvSpPr>
          <p:cNvPr id="11" name="Text Box 13"/>
          <p:cNvSpPr txBox="1">
            <a:spLocks noChangeArrowheads="1"/>
          </p:cNvSpPr>
          <p:nvPr/>
        </p:nvSpPr>
        <p:spPr bwMode="auto">
          <a:xfrm>
            <a:off x="3514114" y="5347316"/>
            <a:ext cx="3300567" cy="984885"/>
          </a:xfrm>
          <a:prstGeom prst="rect">
            <a:avLst/>
          </a:prstGeom>
          <a:noFill/>
          <a:ln w="9525" algn="ctr">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Product code – related to market eligibility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itchFamily="34" charset="0"/>
            </a:endParaRPr>
          </a:p>
        </p:txBody>
      </p:sp>
      <p:sp>
        <p:nvSpPr>
          <p:cNvPr id="12" name="Rectangle 11"/>
          <p:cNvSpPr/>
          <p:nvPr/>
        </p:nvSpPr>
        <p:spPr>
          <a:xfrm>
            <a:off x="7126514" y="1973868"/>
            <a:ext cx="4500315" cy="3913892"/>
          </a:xfrm>
          <a:prstGeom prst="rect">
            <a:avLst/>
          </a:prstGeom>
        </p:spPr>
        <p:txBody>
          <a:bodyPr wrap="square">
            <a:spAutoFit/>
          </a:bodyPr>
          <a:lstStyle/>
          <a:p>
            <a:pPr marL="342900" lvl="0" indent="-342900" defTabSz="914400">
              <a:lnSpc>
                <a:spcPts val="2600"/>
              </a:lnSpc>
              <a:spcBef>
                <a:spcPts val="600"/>
              </a:spcBef>
              <a:buFont typeface="Arial" pitchFamily="34" charset="0"/>
              <a:buChar char="•"/>
              <a:defRPr/>
            </a:pPr>
            <a:r>
              <a:rPr lang="en-US" sz="2000" dirty="0">
                <a:latin typeface="Verdana" panose="020B0604030504040204" pitchFamily="34" charset="0"/>
                <a:ea typeface="Verdana" panose="020B0604030504040204" pitchFamily="34" charset="0"/>
                <a:cs typeface="Verdana" panose="020B0604030504040204" pitchFamily="34" charset="0"/>
              </a:rPr>
              <a:t>Trade description is defined in regulation – ensures consistency</a:t>
            </a:r>
          </a:p>
          <a:p>
            <a:pPr marL="342900" lvl="0" indent="-342900" defTabSz="914400">
              <a:lnSpc>
                <a:spcPts val="2600"/>
              </a:lnSpc>
              <a:spcBef>
                <a:spcPts val="600"/>
              </a:spcBef>
              <a:buFont typeface="Arial" pitchFamily="34" charset="0"/>
              <a:buChar char="•"/>
              <a:defRPr/>
            </a:pPr>
            <a:r>
              <a:rPr lang="en-US" sz="2000" dirty="0">
                <a:latin typeface="Verdana" panose="020B0604030504040204" pitchFamily="34" charset="0"/>
                <a:ea typeface="Verdana" panose="020B0604030504040204" pitchFamily="34" charset="0"/>
                <a:cs typeface="Verdana" panose="020B0604030504040204" pitchFamily="34" charset="0"/>
              </a:rPr>
              <a:t>Product codes are used to keep track of market/customer eligibility</a:t>
            </a:r>
          </a:p>
          <a:p>
            <a:pPr marL="342900" lvl="0" indent="-342900" defTabSz="914400">
              <a:lnSpc>
                <a:spcPts val="2600"/>
              </a:lnSpc>
              <a:spcBef>
                <a:spcPts val="600"/>
              </a:spcBef>
              <a:buFont typeface="Arial" pitchFamily="34" charset="0"/>
              <a:buChar char="•"/>
              <a:defRPr/>
            </a:pPr>
            <a:r>
              <a:rPr lang="en-US" sz="2000" dirty="0">
                <a:latin typeface="Verdana" panose="020B0604030504040204" pitchFamily="34" charset="0"/>
                <a:ea typeface="Verdana" panose="020B0604030504040204" pitchFamily="34" charset="0"/>
                <a:cs typeface="Verdana" panose="020B0604030504040204" pitchFamily="34" charset="0"/>
              </a:rPr>
              <a:t>Product codes/packing dates/serial numbers help identify and trace individual cartons and lots of cartons in inventory and in commerce</a:t>
            </a:r>
          </a:p>
        </p:txBody>
      </p:sp>
    </p:spTree>
    <p:extLst>
      <p:ext uri="{BB962C8B-B14F-4D97-AF65-F5344CB8AC3E}">
        <p14:creationId xmlns:p14="http://schemas.microsoft.com/office/powerpoint/2010/main" val="302839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GS1 Barcoded Carton Labels</a:t>
            </a:r>
          </a:p>
        </p:txBody>
      </p:sp>
      <p:pic>
        <p:nvPicPr>
          <p:cNvPr id="6" name="Content Placeholder 5"/>
          <p:cNvPicPr>
            <a:picLocks noGrp="1" noChangeAspect="1"/>
          </p:cNvPicPr>
          <p:nvPr>
            <p:ph idx="1"/>
          </p:nvPr>
        </p:nvPicPr>
        <p:blipFill>
          <a:blip r:embed="rId2"/>
          <a:stretch>
            <a:fillRect/>
          </a:stretch>
        </p:blipFill>
        <p:spPr>
          <a:xfrm>
            <a:off x="1939035" y="1858626"/>
            <a:ext cx="8374890" cy="4479892"/>
          </a:xfrm>
          <a:prstGeom prst="rect">
            <a:avLst/>
          </a:prstGeom>
        </p:spPr>
      </p:pic>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17</a:t>
            </a:fld>
            <a:endParaRPr lang="en-AU" dirty="0"/>
          </a:p>
        </p:txBody>
      </p:sp>
    </p:spTree>
    <p:extLst>
      <p:ext uri="{BB962C8B-B14F-4D97-AF65-F5344CB8AC3E}">
        <p14:creationId xmlns:p14="http://schemas.microsoft.com/office/powerpoint/2010/main" val="89372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Implementation Steps</a:t>
            </a:r>
          </a:p>
        </p:txBody>
      </p:sp>
      <p:sp>
        <p:nvSpPr>
          <p:cNvPr id="10" name="Content Placeholder 9"/>
          <p:cNvSpPr>
            <a:spLocks noGrp="1"/>
          </p:cNvSpPr>
          <p:nvPr>
            <p:ph idx="1"/>
          </p:nvPr>
        </p:nvSpPr>
        <p:spPr>
          <a:xfrm>
            <a:off x="1097280" y="1845733"/>
            <a:ext cx="10058400" cy="4322837"/>
          </a:xfrm>
        </p:spPr>
        <p:txBody>
          <a:bodyPr wrap="square">
            <a:normAutofit fontScale="92500" lnSpcReduction="20000"/>
          </a:bodyPr>
          <a:lstStyle/>
          <a:p>
            <a:pPr marL="0" indent="0">
              <a:lnSpc>
                <a:spcPct val="110000"/>
              </a:lnSpc>
              <a:buNone/>
            </a:pPr>
            <a:r>
              <a:rPr lang="en-AU" b="1" dirty="0"/>
              <a:t>Step 1 – Register with MeatMessaging.com</a:t>
            </a:r>
          </a:p>
          <a:p>
            <a:pPr>
              <a:lnSpc>
                <a:spcPct val="110000"/>
              </a:lnSpc>
            </a:pPr>
            <a:r>
              <a:rPr lang="en-AU" dirty="0">
                <a:latin typeface="Arial" panose="020B0604020202020204" pitchFamily="34" charset="0"/>
                <a:cs typeface="Arial" panose="020B0604020202020204" pitchFamily="34" charset="0"/>
              </a:rPr>
              <a:t>Export establishments (processors and cold stores), Non-packer exporters, Importers, Receiving cold stores</a:t>
            </a:r>
          </a:p>
          <a:p>
            <a:pPr marL="0" indent="0">
              <a:lnSpc>
                <a:spcPct val="110000"/>
              </a:lnSpc>
              <a:buNone/>
            </a:pPr>
            <a:r>
              <a:rPr lang="en-AU" b="1" dirty="0"/>
              <a:t>Step 2 – Receive registration email with login details for each user</a:t>
            </a:r>
            <a:endParaRPr lang="en-AU" dirty="0"/>
          </a:p>
          <a:p>
            <a:pPr>
              <a:lnSpc>
                <a:spcPct val="110000"/>
              </a:lnSpc>
            </a:pPr>
            <a:r>
              <a:rPr lang="en-AU" sz="2000" dirty="0">
                <a:latin typeface="Arial" panose="020B0604020202020204" pitchFamily="34" charset="0"/>
                <a:cs typeface="Arial" panose="020B0604020202020204" pitchFamily="34" charset="0"/>
              </a:rPr>
              <a:t>Each user has their own login and receives by email their login details</a:t>
            </a:r>
            <a:endParaRPr lang="en-AU" dirty="0">
              <a:latin typeface="Arial" panose="020B0604020202020204" pitchFamily="34" charset="0"/>
              <a:cs typeface="Arial" panose="020B0604020202020204" pitchFamily="34" charset="0"/>
            </a:endParaRPr>
          </a:p>
          <a:p>
            <a:pPr marL="0" indent="0">
              <a:lnSpc>
                <a:spcPct val="110000"/>
              </a:lnSpc>
              <a:buNone/>
            </a:pPr>
            <a:r>
              <a:rPr lang="en-AU" b="1" dirty="0"/>
              <a:t>Step 3 – Login to test system (MeatMessaging.info) and create/ send test messages</a:t>
            </a:r>
            <a:endParaRPr lang="en-AU" dirty="0"/>
          </a:p>
          <a:p>
            <a:pPr marL="285750" indent="-285750">
              <a:lnSpc>
                <a:spcPct val="110000"/>
              </a:lnSpc>
              <a:buFont typeface="Arial" panose="020B0604020202020204" pitchFamily="34" charset="0"/>
              <a:buChar char="•"/>
            </a:pPr>
            <a:r>
              <a:rPr lang="en-AU" dirty="0"/>
              <a:t>Create messages for each consignment.</a:t>
            </a:r>
          </a:p>
          <a:p>
            <a:pPr marL="285750" indent="-285750">
              <a:lnSpc>
                <a:spcPct val="110000"/>
              </a:lnSpc>
              <a:buFont typeface="Arial" panose="020B0604020202020204" pitchFamily="34" charset="0"/>
              <a:buChar char="•"/>
            </a:pPr>
            <a:r>
              <a:rPr lang="en-AU" dirty="0"/>
              <a:t>Upload carton barcodes for each product group in a consignment. (This is done through a simple file upload of a CSV of the carton barcodes).</a:t>
            </a:r>
          </a:p>
          <a:p>
            <a:pPr marL="285750" indent="-285750">
              <a:lnSpc>
                <a:spcPct val="110000"/>
              </a:lnSpc>
              <a:buFont typeface="Arial" panose="020B0604020202020204" pitchFamily="34" charset="0"/>
              <a:buChar char="•"/>
            </a:pPr>
            <a:r>
              <a:rPr lang="en-AU" dirty="0"/>
              <a:t>Send the message to the receiving establishment (importer). </a:t>
            </a:r>
            <a:endParaRPr lang="en-AU" sz="1800" dirty="0"/>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18</a:t>
            </a:fld>
            <a:endParaRPr lang="en-AU" dirty="0"/>
          </a:p>
        </p:txBody>
      </p:sp>
    </p:spTree>
    <p:extLst>
      <p:ext uri="{BB962C8B-B14F-4D97-AF65-F5344CB8AC3E}">
        <p14:creationId xmlns:p14="http://schemas.microsoft.com/office/powerpoint/2010/main" val="49810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Implementation Steps</a:t>
            </a:r>
          </a:p>
        </p:txBody>
      </p:sp>
      <p:sp>
        <p:nvSpPr>
          <p:cNvPr id="10" name="Content Placeholder 9"/>
          <p:cNvSpPr>
            <a:spLocks noGrp="1"/>
          </p:cNvSpPr>
          <p:nvPr>
            <p:ph idx="1"/>
          </p:nvPr>
        </p:nvSpPr>
        <p:spPr>
          <a:xfrm>
            <a:off x="1097280" y="1845733"/>
            <a:ext cx="10058400" cy="4322837"/>
          </a:xfrm>
        </p:spPr>
        <p:txBody>
          <a:bodyPr wrap="square">
            <a:normAutofit/>
          </a:bodyPr>
          <a:lstStyle/>
          <a:p>
            <a:pPr marL="0" indent="0">
              <a:buNone/>
            </a:pPr>
            <a:r>
              <a:rPr lang="en-AU" b="1" dirty="0"/>
              <a:t>Step 4 – Receiving Establishment processes received test messages</a:t>
            </a:r>
            <a:endParaRPr lang="en-AU" dirty="0"/>
          </a:p>
          <a:p>
            <a:pPr marL="285750" indent="-285750">
              <a:buFont typeface="Arial" panose="020B0604020202020204" pitchFamily="34" charset="0"/>
              <a:buChar char="•"/>
            </a:pPr>
            <a:r>
              <a:rPr lang="en-AU" dirty="0"/>
              <a:t>Receive messages for each consignment.</a:t>
            </a:r>
          </a:p>
          <a:p>
            <a:pPr marL="285750" indent="-285750">
              <a:buFont typeface="Arial" panose="020B0604020202020204" pitchFamily="34" charset="0"/>
              <a:buChar char="•"/>
            </a:pPr>
            <a:r>
              <a:rPr lang="en-AU" dirty="0"/>
              <a:t>Scan and upload some or all carton barcodes for each product group in a consignment.</a:t>
            </a:r>
          </a:p>
          <a:p>
            <a:pPr marL="285750" indent="-285750">
              <a:buFont typeface="Arial" panose="020B0604020202020204" pitchFamily="34" charset="0"/>
              <a:buChar char="•"/>
            </a:pPr>
            <a:r>
              <a:rPr lang="en-AU" dirty="0"/>
              <a:t>Send receipt message to the sending establishment (exporter). </a:t>
            </a:r>
          </a:p>
          <a:p>
            <a:pPr marL="0" indent="0">
              <a:buNone/>
            </a:pPr>
            <a:r>
              <a:rPr lang="en-AU" b="1" dirty="0"/>
              <a:t>Step 5 – Work with your production system software provider for an integrated solution </a:t>
            </a:r>
            <a:endParaRPr lang="en-AU" dirty="0"/>
          </a:p>
          <a:p>
            <a:pPr marL="0" indent="0">
              <a:buNone/>
            </a:pPr>
            <a:r>
              <a:rPr lang="en-AU" dirty="0"/>
              <a:t>If required, you can work with your software provider to integrate your production system with meat messaging to increase efficiency. </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19</a:t>
            </a:fld>
            <a:endParaRPr lang="en-AU" dirty="0"/>
          </a:p>
        </p:txBody>
      </p:sp>
    </p:spTree>
    <p:extLst>
      <p:ext uri="{BB962C8B-B14F-4D97-AF65-F5344CB8AC3E}">
        <p14:creationId xmlns:p14="http://schemas.microsoft.com/office/powerpoint/2010/main" val="159947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Contents</a:t>
            </a:r>
            <a:endParaRPr lang="en-AU" dirty="0"/>
          </a:p>
        </p:txBody>
      </p:sp>
      <p:sp>
        <p:nvSpPr>
          <p:cNvPr id="7" name="Content Placeholder 6"/>
          <p:cNvSpPr>
            <a:spLocks noGrp="1"/>
          </p:cNvSpPr>
          <p:nvPr>
            <p:ph idx="1"/>
          </p:nvPr>
        </p:nvSpPr>
        <p:spPr/>
        <p:txBody>
          <a:bodyPr/>
          <a:lstStyle/>
          <a:p>
            <a:endParaRPr lang="en-AU" dirty="0"/>
          </a:p>
          <a:p>
            <a:pPr marL="457200" indent="-457200">
              <a:buClrTx/>
              <a:buFont typeface="+mj-lt"/>
              <a:buAutoNum type="arabicPeriod"/>
            </a:pPr>
            <a:r>
              <a:rPr lang="en-AU" dirty="0"/>
              <a:t>Introduction to </a:t>
            </a:r>
            <a:r>
              <a:rPr lang="en-AU" dirty="0" err="1"/>
              <a:t>MeatMessaging</a:t>
            </a:r>
            <a:r>
              <a:rPr lang="en-AU" dirty="0"/>
              <a:t>	</a:t>
            </a:r>
          </a:p>
          <a:p>
            <a:pPr marL="457200" indent="-457200">
              <a:buClrTx/>
              <a:buFont typeface="+mj-lt"/>
              <a:buAutoNum type="arabicPeriod"/>
            </a:pPr>
            <a:r>
              <a:rPr lang="en-AU" dirty="0" err="1"/>
              <a:t>MeatMessaging</a:t>
            </a:r>
            <a:r>
              <a:rPr lang="en-AU" dirty="0"/>
              <a:t> workflow	</a:t>
            </a:r>
          </a:p>
          <a:p>
            <a:pPr marL="457200" indent="-457200">
              <a:buClrTx/>
              <a:buFont typeface="+mj-lt"/>
              <a:buAutoNum type="arabicPeriod"/>
            </a:pPr>
            <a:r>
              <a:rPr lang="en-AU" dirty="0"/>
              <a:t>GS1 barcoded carton labels</a:t>
            </a:r>
          </a:p>
          <a:p>
            <a:pPr marL="457200" indent="-457200">
              <a:buClrTx/>
              <a:buFont typeface="+mj-lt"/>
              <a:buAutoNum type="arabicPeriod"/>
            </a:pPr>
            <a:r>
              <a:rPr lang="en-AU" dirty="0"/>
              <a:t>Implementation steps</a:t>
            </a:r>
          </a:p>
          <a:p>
            <a:pPr marL="457200" indent="-457200">
              <a:buClrTx/>
              <a:buFont typeface="+mj-lt"/>
              <a:buAutoNum type="arabicPeriod"/>
            </a:pPr>
            <a:r>
              <a:rPr lang="en-AU" dirty="0"/>
              <a:t>Web service model	</a:t>
            </a:r>
          </a:p>
          <a:p>
            <a:pPr marL="457200" indent="-457200">
              <a:buClrTx/>
              <a:buFont typeface="+mj-lt"/>
              <a:buAutoNum type="arabicPeriod"/>
            </a:pPr>
            <a:r>
              <a:rPr lang="en-AU" dirty="0"/>
              <a:t>Creating a massage – manual method	</a:t>
            </a:r>
          </a:p>
          <a:p>
            <a:pPr marL="457200" indent="-457200">
              <a:buClrTx/>
              <a:buFont typeface="+mj-lt"/>
              <a:buAutoNum type="arabicPeriod"/>
            </a:pPr>
            <a:r>
              <a:rPr lang="en-AU" dirty="0"/>
              <a:t>QA Monitoring	</a:t>
            </a:r>
          </a:p>
          <a:p>
            <a:pPr marL="457200" indent="-457200">
              <a:buClrTx/>
              <a:buFont typeface="+mj-lt"/>
              <a:buAutoNum type="arabicPeriod"/>
            </a:pPr>
            <a:r>
              <a:rPr lang="en-AU" dirty="0"/>
              <a:t>Receiving a consignment	</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2</a:t>
            </a:fld>
            <a:endParaRPr lang="en-AU" dirty="0"/>
          </a:p>
        </p:txBody>
      </p:sp>
    </p:spTree>
    <p:extLst>
      <p:ext uri="{BB962C8B-B14F-4D97-AF65-F5344CB8AC3E}">
        <p14:creationId xmlns:p14="http://schemas.microsoft.com/office/powerpoint/2010/main" val="145950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Implementation Steps</a:t>
            </a:r>
          </a:p>
        </p:txBody>
      </p:sp>
      <p:sp>
        <p:nvSpPr>
          <p:cNvPr id="10" name="Content Placeholder 9"/>
          <p:cNvSpPr>
            <a:spLocks noGrp="1"/>
          </p:cNvSpPr>
          <p:nvPr>
            <p:ph idx="1"/>
          </p:nvPr>
        </p:nvSpPr>
        <p:spPr>
          <a:xfrm>
            <a:off x="1097280" y="1845733"/>
            <a:ext cx="10296434" cy="4322837"/>
          </a:xfrm>
        </p:spPr>
        <p:txBody>
          <a:bodyPr wrap="square">
            <a:normAutofit/>
          </a:bodyPr>
          <a:lstStyle/>
          <a:p>
            <a:r>
              <a:rPr lang="en-AU" b="1" dirty="0"/>
              <a:t>Step 6 – Update your Approved Arrangements to include using MeatMessaging.com</a:t>
            </a:r>
            <a:endParaRPr lang="en-AU" dirty="0"/>
          </a:p>
          <a:p>
            <a:pPr marL="285750" indent="-285750">
              <a:buFont typeface="Arial" panose="020B0604020202020204" pitchFamily="34" charset="0"/>
              <a:buChar char="•"/>
            </a:pPr>
            <a:r>
              <a:rPr lang="en-AU" dirty="0"/>
              <a:t>You will need to update your internal systems such as work instructions/ SOPs to include using  MeatMessaging.com. </a:t>
            </a:r>
          </a:p>
          <a:p>
            <a:pPr marL="285750" indent="-285750">
              <a:buFont typeface="Arial" panose="020B0604020202020204" pitchFamily="34" charset="0"/>
              <a:buChar char="•"/>
            </a:pPr>
            <a:r>
              <a:rPr lang="en-AU" dirty="0"/>
              <a:t>Once all the necessary system changes have been completed and verified have your Approved Arrangement amendments approved.</a:t>
            </a:r>
          </a:p>
          <a:p>
            <a:pPr marL="285750" indent="-285750">
              <a:buFont typeface="Arial" panose="020B0604020202020204" pitchFamily="34" charset="0"/>
              <a:buChar char="•"/>
            </a:pPr>
            <a:r>
              <a:rPr lang="en-AU" dirty="0"/>
              <a:t>This approval process includes a 3</a:t>
            </a:r>
            <a:r>
              <a:rPr lang="en-AU" baseline="30000" dirty="0"/>
              <a:t>rd</a:t>
            </a:r>
            <a:r>
              <a:rPr lang="en-AU" dirty="0"/>
              <a:t> party validation of your system. </a:t>
            </a:r>
          </a:p>
          <a:p>
            <a:pPr marL="0" indent="0">
              <a:buNone/>
            </a:pPr>
            <a:r>
              <a:rPr lang="en-AU" b="1" dirty="0"/>
              <a:t>Step 7 – Start using MeatMessaging.com instead of MeatMessaging.info</a:t>
            </a:r>
            <a:endParaRPr lang="en-AU" dirty="0"/>
          </a:p>
          <a:p>
            <a:pPr marL="0" indent="0">
              <a:buNone/>
            </a:pPr>
            <a:r>
              <a:rPr lang="en-AU" dirty="0"/>
              <a:t>Once your Approved Arrangement amendments have been approved you can start using the production MeatMeassaging.com instead of the test system Meat Messaging.info</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20</a:t>
            </a:fld>
            <a:endParaRPr lang="en-AU" dirty="0"/>
          </a:p>
        </p:txBody>
      </p:sp>
    </p:spTree>
    <p:extLst>
      <p:ext uri="{BB962C8B-B14F-4D97-AF65-F5344CB8AC3E}">
        <p14:creationId xmlns:p14="http://schemas.microsoft.com/office/powerpoint/2010/main" val="420277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Implementation Steps</a:t>
            </a:r>
          </a:p>
        </p:txBody>
      </p:sp>
      <p:sp>
        <p:nvSpPr>
          <p:cNvPr id="3" name="Content Placeholder 2"/>
          <p:cNvSpPr>
            <a:spLocks noGrp="1"/>
          </p:cNvSpPr>
          <p:nvPr>
            <p:ph idx="1"/>
          </p:nvPr>
        </p:nvSpPr>
        <p:spPr/>
        <p:txBody>
          <a:bodyPr/>
          <a:lstStyle/>
          <a:p>
            <a:r>
              <a:rPr lang="en-AU" dirty="0"/>
              <a:t>Training – </a:t>
            </a:r>
            <a:r>
              <a:rPr lang="en-AU" dirty="0">
                <a:solidFill>
                  <a:srgbClr val="FF0000"/>
                </a:solidFill>
              </a:rPr>
              <a:t>Barcode quality</a:t>
            </a:r>
            <a:endParaRPr lang="en-AU" dirty="0"/>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21</a:t>
            </a:fld>
            <a:endParaRPr lang="en-AU" dirty="0"/>
          </a:p>
        </p:txBody>
      </p:sp>
      <p:pic>
        <p:nvPicPr>
          <p:cNvPr id="7" name="Picture 2" descr="N:\Projects\mintrac\bar_coding\_damaged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197" y="2359444"/>
            <a:ext cx="261564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Projects\mintrac\bar_coding\_damaged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64" y="4249276"/>
            <a:ext cx="277280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N:\Projects\mintrac\bar_coding\_damaged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0374" y="3828867"/>
            <a:ext cx="2448272" cy="2040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N:\Projects\mintrac\bar_coding\non_gs1_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3866" y="2035338"/>
            <a:ext cx="2438400"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N:\Projects\mintrac\bar_coding\carton_bad_stack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3066" y="3896444"/>
            <a:ext cx="2438400" cy="2063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N:\Projects\mintrac\bar_coding\_damaged_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0089" y="4395684"/>
            <a:ext cx="2438400"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N:\Projects\mintrac\bar_coding\strap_over_barcod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3739" y="2062763"/>
            <a:ext cx="2624450" cy="148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2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Web Service Model</a:t>
            </a:r>
          </a:p>
        </p:txBody>
      </p:sp>
      <p:sp>
        <p:nvSpPr>
          <p:cNvPr id="10" name="Content Placeholder 9"/>
          <p:cNvSpPr>
            <a:spLocks noGrp="1"/>
          </p:cNvSpPr>
          <p:nvPr>
            <p:ph idx="1"/>
          </p:nvPr>
        </p:nvSpPr>
        <p:spPr>
          <a:xfrm>
            <a:off x="1097280" y="1845734"/>
            <a:ext cx="10058400" cy="738846"/>
          </a:xfrm>
        </p:spPr>
        <p:txBody>
          <a:bodyPr wrap="square"/>
          <a:lstStyle/>
          <a:p>
            <a:r>
              <a:rPr lang="en-AU" b="1" dirty="0"/>
              <a:t>New Message</a:t>
            </a:r>
            <a:endParaRPr lang="en-AU" dirty="0"/>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22</a:t>
            </a:fld>
            <a:endParaRPr lang="en-AU" dirty="0"/>
          </a:p>
        </p:txBody>
      </p:sp>
      <p:sp>
        <p:nvSpPr>
          <p:cNvPr id="7" name="Rectangle 6"/>
          <p:cNvSpPr/>
          <p:nvPr/>
        </p:nvSpPr>
        <p:spPr>
          <a:xfrm>
            <a:off x="1097280" y="2584580"/>
            <a:ext cx="10058400" cy="2246769"/>
          </a:xfrm>
          <a:prstGeom prst="rect">
            <a:avLst/>
          </a:prstGeom>
        </p:spPr>
        <p:txBody>
          <a:bodyPr wrap="square">
            <a:spAutoFit/>
          </a:bodyPr>
          <a:lstStyle/>
          <a:p>
            <a:r>
              <a:rPr lang="en-AU" sz="2000" dirty="0">
                <a:latin typeface="Verdana" panose="020B0604030504040204" pitchFamily="34" charset="0"/>
                <a:ea typeface="Verdana" panose="020B0604030504040204" pitchFamily="34" charset="0"/>
                <a:cs typeface="Verdana" panose="020B0604030504040204" pitchFamily="34" charset="0"/>
              </a:rPr>
              <a:t>Call from Company System to MeatMessaging.com for new message with:</a:t>
            </a:r>
          </a:p>
          <a:p>
            <a:pPr marL="457200" indent="-457200">
              <a:buFont typeface="+mj-lt"/>
              <a:buAutoNum type="arabicPeriod"/>
            </a:pPr>
            <a:r>
              <a:rPr lang="en-AU" sz="2000" dirty="0">
                <a:latin typeface="Verdana" panose="020B0604030504040204" pitchFamily="34" charset="0"/>
                <a:ea typeface="Verdana" panose="020B0604030504040204" pitchFamily="34" charset="0"/>
                <a:cs typeface="Verdana" panose="020B0604030504040204" pitchFamily="34" charset="0"/>
              </a:rPr>
              <a:t>User Code, Company ID, Password and function code.</a:t>
            </a:r>
          </a:p>
          <a:p>
            <a:pPr marL="457200" indent="-457200">
              <a:buFont typeface="+mj-lt"/>
              <a:buAutoNum type="arabicPeriod"/>
            </a:pPr>
            <a:r>
              <a:rPr lang="en-AU" sz="2000" dirty="0">
                <a:latin typeface="Verdana" panose="020B0604030504040204" pitchFamily="34" charset="0"/>
                <a:ea typeface="Verdana" panose="020B0604030504040204" pitchFamily="34" charset="0"/>
                <a:cs typeface="Verdana" panose="020B0604030504040204" pitchFamily="34" charset="0"/>
              </a:rPr>
              <a:t>Any Available Data elements. </a:t>
            </a:r>
          </a:p>
          <a:p>
            <a:endParaRPr lang="en-AU" sz="2000" dirty="0">
              <a:latin typeface="Verdana" panose="020B0604030504040204" pitchFamily="34" charset="0"/>
              <a:ea typeface="Verdana" panose="020B0604030504040204" pitchFamily="34" charset="0"/>
              <a:cs typeface="Verdana" panose="020B0604030504040204" pitchFamily="34" charset="0"/>
            </a:endParaRPr>
          </a:p>
          <a:p>
            <a:r>
              <a:rPr lang="en-AU" sz="2000" dirty="0">
                <a:latin typeface="Verdana" panose="020B0604030504040204" pitchFamily="34" charset="0"/>
                <a:ea typeface="Verdana" panose="020B0604030504040204" pitchFamily="34" charset="0"/>
                <a:cs typeface="Verdana" panose="020B0604030504040204" pitchFamily="34" charset="0"/>
              </a:rPr>
              <a:t>Response (successful) from MeatMessaging.com with:</a:t>
            </a:r>
          </a:p>
          <a:p>
            <a:pPr marL="457200" indent="-457200">
              <a:buFont typeface="+mj-lt"/>
              <a:buAutoNum type="arabicPeriod"/>
            </a:pPr>
            <a:r>
              <a:rPr lang="en-AU" sz="2000" dirty="0" err="1">
                <a:latin typeface="Verdana" panose="020B0604030504040204" pitchFamily="34" charset="0"/>
                <a:ea typeface="Verdana" panose="020B0604030504040204" pitchFamily="34" charset="0"/>
                <a:cs typeface="Verdana" panose="020B0604030504040204" pitchFamily="34" charset="0"/>
              </a:rPr>
              <a:t>Message_SSCC</a:t>
            </a:r>
            <a:endParaRPr lang="en-AU"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AU" sz="2000" dirty="0">
                <a:latin typeface="Verdana" panose="020B0604030504040204" pitchFamily="34" charset="0"/>
                <a:ea typeface="Verdana" panose="020B0604030504040204" pitchFamily="34" charset="0"/>
                <a:cs typeface="Verdana" panose="020B0604030504040204" pitchFamily="34" charset="0"/>
              </a:rPr>
              <a:t>All updated/ stored data elements</a:t>
            </a:r>
          </a:p>
        </p:txBody>
      </p:sp>
    </p:spTree>
    <p:extLst>
      <p:ext uri="{BB962C8B-B14F-4D97-AF65-F5344CB8AC3E}">
        <p14:creationId xmlns:p14="http://schemas.microsoft.com/office/powerpoint/2010/main" val="309689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Web Service Model</a:t>
            </a:r>
          </a:p>
        </p:txBody>
      </p:sp>
      <p:sp>
        <p:nvSpPr>
          <p:cNvPr id="10" name="Content Placeholder 9"/>
          <p:cNvSpPr>
            <a:spLocks noGrp="1"/>
          </p:cNvSpPr>
          <p:nvPr>
            <p:ph idx="1"/>
          </p:nvPr>
        </p:nvSpPr>
        <p:spPr>
          <a:xfrm>
            <a:off x="1097280" y="1845734"/>
            <a:ext cx="10058400" cy="738846"/>
          </a:xfrm>
        </p:spPr>
        <p:txBody>
          <a:bodyPr wrap="square"/>
          <a:lstStyle/>
          <a:p>
            <a:r>
              <a:rPr lang="en-AU" b="1" dirty="0"/>
              <a:t>Update Message</a:t>
            </a:r>
            <a:endParaRPr lang="en-AU" dirty="0"/>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23</a:t>
            </a:fld>
            <a:endParaRPr lang="en-AU" dirty="0"/>
          </a:p>
        </p:txBody>
      </p:sp>
      <p:sp>
        <p:nvSpPr>
          <p:cNvPr id="7" name="Rectangle 6"/>
          <p:cNvSpPr/>
          <p:nvPr/>
        </p:nvSpPr>
        <p:spPr>
          <a:xfrm>
            <a:off x="1097280" y="2584580"/>
            <a:ext cx="10058400" cy="2554545"/>
          </a:xfrm>
          <a:prstGeom prst="rect">
            <a:avLst/>
          </a:prstGeom>
        </p:spPr>
        <p:txBody>
          <a:bodyPr wrap="square">
            <a:spAutoFit/>
          </a:bodyPr>
          <a:lstStyle/>
          <a:p>
            <a:r>
              <a:rPr lang="en-AU" sz="2000" dirty="0">
                <a:latin typeface="Verdana" panose="020B0604030504040204" pitchFamily="34" charset="0"/>
                <a:ea typeface="Verdana" panose="020B0604030504040204" pitchFamily="34" charset="0"/>
                <a:cs typeface="Verdana" panose="020B0604030504040204" pitchFamily="34" charset="0"/>
              </a:rPr>
              <a:t>Call from Company System to MeatMessaging.com to update message with:</a:t>
            </a:r>
          </a:p>
          <a:p>
            <a:pPr marL="457200" indent="-457200">
              <a:buFont typeface="+mj-lt"/>
              <a:buAutoNum type="arabicPeriod"/>
            </a:pPr>
            <a:r>
              <a:rPr lang="en-AU" sz="2000" dirty="0">
                <a:latin typeface="Verdana" panose="020B0604030504040204" pitchFamily="34" charset="0"/>
                <a:ea typeface="Verdana" panose="020B0604030504040204" pitchFamily="34" charset="0"/>
                <a:cs typeface="Verdana" panose="020B0604030504040204" pitchFamily="34" charset="0"/>
              </a:rPr>
              <a:t>User Code, Company ID, Password and function code.</a:t>
            </a:r>
          </a:p>
          <a:p>
            <a:pPr marL="457200" indent="-457200">
              <a:buFont typeface="+mj-lt"/>
              <a:buAutoNum type="arabicPeriod"/>
            </a:pPr>
            <a:r>
              <a:rPr lang="en-AU" sz="2000" dirty="0" err="1">
                <a:latin typeface="Verdana" panose="020B0604030504040204" pitchFamily="34" charset="0"/>
                <a:ea typeface="Verdana" panose="020B0604030504040204" pitchFamily="34" charset="0"/>
                <a:cs typeface="Verdana" panose="020B0604030504040204" pitchFamily="34" charset="0"/>
              </a:rPr>
              <a:t>Message_SSCC</a:t>
            </a:r>
            <a:endParaRPr lang="en-AU"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AU" sz="2000" dirty="0">
                <a:latin typeface="Verdana" panose="020B0604030504040204" pitchFamily="34" charset="0"/>
                <a:ea typeface="Verdana" panose="020B0604030504040204" pitchFamily="34" charset="0"/>
                <a:cs typeface="Verdana" panose="020B0604030504040204" pitchFamily="34" charset="0"/>
              </a:rPr>
              <a:t>Data elements to add or update. </a:t>
            </a:r>
          </a:p>
          <a:p>
            <a:endParaRPr lang="en-AU" sz="2000" dirty="0">
              <a:latin typeface="Verdana" panose="020B0604030504040204" pitchFamily="34" charset="0"/>
              <a:ea typeface="Verdana" panose="020B0604030504040204" pitchFamily="34" charset="0"/>
              <a:cs typeface="Verdana" panose="020B0604030504040204" pitchFamily="34" charset="0"/>
            </a:endParaRPr>
          </a:p>
          <a:p>
            <a:r>
              <a:rPr lang="en-AU" sz="2000" dirty="0">
                <a:latin typeface="Verdana" panose="020B0604030504040204" pitchFamily="34" charset="0"/>
                <a:ea typeface="Verdana" panose="020B0604030504040204" pitchFamily="34" charset="0"/>
                <a:cs typeface="Verdana" panose="020B0604030504040204" pitchFamily="34" charset="0"/>
              </a:rPr>
              <a:t>Response (successful) from MeatMessaging.com with:</a:t>
            </a:r>
          </a:p>
          <a:p>
            <a:pPr marL="457200" indent="-457200">
              <a:buFont typeface="+mj-lt"/>
              <a:buAutoNum type="arabicPeriod"/>
            </a:pPr>
            <a:r>
              <a:rPr lang="en-AU" sz="2000" dirty="0" err="1">
                <a:latin typeface="Verdana" panose="020B0604030504040204" pitchFamily="34" charset="0"/>
                <a:ea typeface="Verdana" panose="020B0604030504040204" pitchFamily="34" charset="0"/>
                <a:cs typeface="Verdana" panose="020B0604030504040204" pitchFamily="34" charset="0"/>
              </a:rPr>
              <a:t>Message_SSCC</a:t>
            </a:r>
            <a:endParaRPr lang="en-AU"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AU" sz="2000" dirty="0">
                <a:latin typeface="Verdana" panose="020B0604030504040204" pitchFamily="34" charset="0"/>
                <a:ea typeface="Verdana" panose="020B0604030504040204" pitchFamily="34" charset="0"/>
                <a:cs typeface="Verdana" panose="020B0604030504040204" pitchFamily="34" charset="0"/>
              </a:rPr>
              <a:t>All updated/ stored data elements</a:t>
            </a:r>
          </a:p>
        </p:txBody>
      </p:sp>
    </p:spTree>
    <p:extLst>
      <p:ext uri="{BB962C8B-B14F-4D97-AF65-F5344CB8AC3E}">
        <p14:creationId xmlns:p14="http://schemas.microsoft.com/office/powerpoint/2010/main" val="1665695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Web Service Model</a:t>
            </a:r>
          </a:p>
        </p:txBody>
      </p:sp>
      <p:sp>
        <p:nvSpPr>
          <p:cNvPr id="10" name="Content Placeholder 9"/>
          <p:cNvSpPr>
            <a:spLocks noGrp="1"/>
          </p:cNvSpPr>
          <p:nvPr>
            <p:ph idx="1"/>
          </p:nvPr>
        </p:nvSpPr>
        <p:spPr>
          <a:xfrm>
            <a:off x="1097280" y="1845734"/>
            <a:ext cx="10058400" cy="738846"/>
          </a:xfrm>
        </p:spPr>
        <p:txBody>
          <a:bodyPr wrap="square"/>
          <a:lstStyle/>
          <a:p>
            <a:r>
              <a:rPr lang="en-AU" b="1" dirty="0"/>
              <a:t>Read Message</a:t>
            </a:r>
            <a:endParaRPr lang="en-AU" dirty="0"/>
          </a:p>
        </p:txBody>
      </p:sp>
      <p:sp>
        <p:nvSpPr>
          <p:cNvPr id="4" name="Footer Placeholder 3"/>
          <p:cNvSpPr>
            <a:spLocks noGrp="1"/>
          </p:cNvSpPr>
          <p:nvPr>
            <p:ph type="ftr" sz="quarter" idx="11"/>
          </p:nvPr>
        </p:nvSpPr>
        <p:spPr/>
        <p:txBody>
          <a:bodyPr/>
          <a:lstStyle/>
          <a:p>
            <a:r>
              <a:rPr lang="en-AU" dirty="0" err="1"/>
              <a:t>MeatMessaging</a:t>
            </a:r>
            <a:r>
              <a:rPr lang="en-AU" dirty="0"/>
              <a:t> © 2016</a:t>
            </a:r>
          </a:p>
        </p:txBody>
      </p:sp>
      <p:sp>
        <p:nvSpPr>
          <p:cNvPr id="5" name="Slide Number Placeholder 4"/>
          <p:cNvSpPr>
            <a:spLocks noGrp="1"/>
          </p:cNvSpPr>
          <p:nvPr>
            <p:ph type="sldNum" sz="quarter" idx="12"/>
          </p:nvPr>
        </p:nvSpPr>
        <p:spPr/>
        <p:txBody>
          <a:bodyPr/>
          <a:lstStyle/>
          <a:p>
            <a:fld id="{618EC2E8-58A5-4418-8709-90E9E34BA12D}" type="slidenum">
              <a:rPr lang="en-AU" smtClean="0"/>
              <a:pPr/>
              <a:t>24</a:t>
            </a:fld>
            <a:endParaRPr lang="en-AU" dirty="0"/>
          </a:p>
        </p:txBody>
      </p:sp>
      <p:sp>
        <p:nvSpPr>
          <p:cNvPr id="7" name="Rectangle 6"/>
          <p:cNvSpPr/>
          <p:nvPr/>
        </p:nvSpPr>
        <p:spPr>
          <a:xfrm>
            <a:off x="1097280" y="2584580"/>
            <a:ext cx="10058400" cy="2246769"/>
          </a:xfrm>
          <a:prstGeom prst="rect">
            <a:avLst/>
          </a:prstGeom>
        </p:spPr>
        <p:txBody>
          <a:bodyPr wrap="square">
            <a:spAutoFit/>
          </a:bodyPr>
          <a:lstStyle/>
          <a:p>
            <a:r>
              <a:rPr lang="en-AU" sz="2000" dirty="0">
                <a:latin typeface="Verdana" panose="020B0604030504040204" pitchFamily="34" charset="0"/>
                <a:ea typeface="Verdana" panose="020B0604030504040204" pitchFamily="34" charset="0"/>
                <a:cs typeface="Verdana" panose="020B0604030504040204" pitchFamily="34" charset="0"/>
              </a:rPr>
              <a:t>Call from Company System to MeatMessaging.com to read message with:</a:t>
            </a:r>
          </a:p>
          <a:p>
            <a:pPr marL="457200" indent="-457200">
              <a:buFont typeface="+mj-lt"/>
              <a:buAutoNum type="arabicPeriod"/>
            </a:pPr>
            <a:r>
              <a:rPr lang="en-AU" sz="2000" dirty="0">
                <a:latin typeface="Verdana" panose="020B0604030504040204" pitchFamily="34" charset="0"/>
                <a:ea typeface="Verdana" panose="020B0604030504040204" pitchFamily="34" charset="0"/>
                <a:cs typeface="Verdana" panose="020B0604030504040204" pitchFamily="34" charset="0"/>
              </a:rPr>
              <a:t>User Code, Company ID, Password and function code.</a:t>
            </a:r>
          </a:p>
          <a:p>
            <a:pPr marL="457200" indent="-457200">
              <a:buFont typeface="+mj-lt"/>
              <a:buAutoNum type="arabicPeriod"/>
            </a:pPr>
            <a:r>
              <a:rPr lang="en-AU" sz="2000" dirty="0" err="1">
                <a:latin typeface="Verdana" panose="020B0604030504040204" pitchFamily="34" charset="0"/>
                <a:ea typeface="Verdana" panose="020B0604030504040204" pitchFamily="34" charset="0"/>
                <a:cs typeface="Verdana" panose="020B0604030504040204" pitchFamily="34" charset="0"/>
              </a:rPr>
              <a:t>Message_SSCC</a:t>
            </a:r>
            <a:r>
              <a:rPr lang="en-AU" sz="2000" dirty="0">
                <a:latin typeface="Verdana" panose="020B0604030504040204" pitchFamily="34" charset="0"/>
                <a:ea typeface="Verdana" panose="020B0604030504040204" pitchFamily="34" charset="0"/>
                <a:cs typeface="Verdana" panose="020B0604030504040204" pitchFamily="34" charset="0"/>
              </a:rPr>
              <a:t>. </a:t>
            </a:r>
          </a:p>
          <a:p>
            <a:endParaRPr lang="en-AU" sz="2000" dirty="0">
              <a:latin typeface="Verdana" panose="020B0604030504040204" pitchFamily="34" charset="0"/>
              <a:ea typeface="Verdana" panose="020B0604030504040204" pitchFamily="34" charset="0"/>
              <a:cs typeface="Verdana" panose="020B0604030504040204" pitchFamily="34" charset="0"/>
            </a:endParaRPr>
          </a:p>
          <a:p>
            <a:r>
              <a:rPr lang="en-AU" sz="2000" dirty="0">
                <a:latin typeface="Verdana" panose="020B0604030504040204" pitchFamily="34" charset="0"/>
                <a:ea typeface="Verdana" panose="020B0604030504040204" pitchFamily="34" charset="0"/>
                <a:cs typeface="Verdana" panose="020B0604030504040204" pitchFamily="34" charset="0"/>
              </a:rPr>
              <a:t>Response (successful) from MeatMessaging.com with:</a:t>
            </a:r>
          </a:p>
          <a:p>
            <a:pPr marL="457200" indent="-457200">
              <a:buFont typeface="+mj-lt"/>
              <a:buAutoNum type="arabicPeriod"/>
            </a:pPr>
            <a:r>
              <a:rPr lang="en-AU" sz="2000" dirty="0" err="1">
                <a:latin typeface="Verdana" panose="020B0604030504040204" pitchFamily="34" charset="0"/>
                <a:ea typeface="Verdana" panose="020B0604030504040204" pitchFamily="34" charset="0"/>
                <a:cs typeface="Verdana" panose="020B0604030504040204" pitchFamily="34" charset="0"/>
              </a:rPr>
              <a:t>Message_SSCC</a:t>
            </a:r>
            <a:endParaRPr lang="en-AU"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AU" sz="2000" dirty="0">
                <a:latin typeface="Verdana" panose="020B0604030504040204" pitchFamily="34" charset="0"/>
                <a:ea typeface="Verdana" panose="020B0604030504040204" pitchFamily="34" charset="0"/>
                <a:cs typeface="Verdana" panose="020B0604030504040204" pitchFamily="34" charset="0"/>
              </a:rPr>
              <a:t>All data elements.</a:t>
            </a:r>
          </a:p>
        </p:txBody>
      </p:sp>
    </p:spTree>
    <p:extLst>
      <p:ext uri="{BB962C8B-B14F-4D97-AF65-F5344CB8AC3E}">
        <p14:creationId xmlns:p14="http://schemas.microsoft.com/office/powerpoint/2010/main" val="3171186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Creating a message – Manual method</a:t>
            </a:r>
          </a:p>
        </p:txBody>
      </p:sp>
      <p:sp>
        <p:nvSpPr>
          <p:cNvPr id="3" name="Content Placeholder 2"/>
          <p:cNvSpPr>
            <a:spLocks noGrp="1"/>
          </p:cNvSpPr>
          <p:nvPr>
            <p:ph idx="1"/>
          </p:nvPr>
        </p:nvSpPr>
        <p:spPr/>
        <p:txBody>
          <a:bodyPr/>
          <a:lstStyle/>
          <a:p>
            <a:r>
              <a:rPr lang="en-AU" dirty="0"/>
              <a:t>The manual method to create and send a message is shown on the next few slides.</a:t>
            </a:r>
          </a:p>
        </p:txBody>
      </p:sp>
      <p:sp>
        <p:nvSpPr>
          <p:cNvPr id="4"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5" name="Slide Number Placeholder 4"/>
          <p:cNvSpPr>
            <a:spLocks noGrp="1"/>
          </p:cNvSpPr>
          <p:nvPr>
            <p:ph type="sldNum" sz="quarter" idx="12"/>
          </p:nvPr>
        </p:nvSpPr>
        <p:spPr/>
        <p:txBody>
          <a:bodyPr/>
          <a:lstStyle/>
          <a:p>
            <a:fld id="{BE3ECD8C-7DDE-4B2F-8AD0-2B8AE2B0758E}" type="slidenum">
              <a:rPr lang="en-AU" smtClean="0"/>
              <a:t>25</a:t>
            </a:fld>
            <a:endParaRPr lang="en-AU" dirty="0"/>
          </a:p>
        </p:txBody>
      </p:sp>
    </p:spTree>
    <p:extLst>
      <p:ext uri="{BB962C8B-B14F-4D97-AF65-F5344CB8AC3E}">
        <p14:creationId xmlns:p14="http://schemas.microsoft.com/office/powerpoint/2010/main" val="4141794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14"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15" name="Slide Number Placeholder 4"/>
          <p:cNvSpPr>
            <a:spLocks noGrp="1"/>
          </p:cNvSpPr>
          <p:nvPr>
            <p:ph type="sldNum" sz="quarter" idx="12"/>
          </p:nvPr>
        </p:nvSpPr>
        <p:spPr>
          <a:xfrm>
            <a:off x="9900458" y="6459785"/>
            <a:ext cx="1312025" cy="365125"/>
          </a:xfrm>
        </p:spPr>
        <p:txBody>
          <a:bodyPr/>
          <a:lstStyle/>
          <a:p>
            <a:fld id="{BE3ECD8C-7DDE-4B2F-8AD0-2B8AE2B0758E}" type="slidenum">
              <a:rPr lang="en-AU" smtClean="0"/>
              <a:t>26</a:t>
            </a:fld>
            <a:endParaRPr lang="en-AU" dirty="0"/>
          </a:p>
        </p:txBody>
      </p:sp>
    </p:spTree>
    <p:extLst>
      <p:ext uri="{BB962C8B-B14F-4D97-AF65-F5344CB8AC3E}">
        <p14:creationId xmlns:p14="http://schemas.microsoft.com/office/powerpoint/2010/main" val="430033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27</a:t>
            </a:fld>
            <a:endParaRPr lang="en-AU"/>
          </a:p>
        </p:txBody>
      </p:sp>
      <p:sp>
        <p:nvSpPr>
          <p:cNvPr id="7"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5" name="TextBox 4"/>
          <p:cNvSpPr txBox="1"/>
          <p:nvPr/>
        </p:nvSpPr>
        <p:spPr>
          <a:xfrm>
            <a:off x="3934437" y="1121329"/>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message type</a:t>
            </a:r>
          </a:p>
        </p:txBody>
      </p:sp>
      <p:cxnSp>
        <p:nvCxnSpPr>
          <p:cNvPr id="6" name="Straight Arrow Connector 5"/>
          <p:cNvCxnSpPr>
            <a:stCxn id="5" idx="3"/>
          </p:cNvCxnSpPr>
          <p:nvPr/>
        </p:nvCxnSpPr>
        <p:spPr>
          <a:xfrm>
            <a:off x="6429141" y="1305995"/>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58446" y="3434787"/>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consigned to</a:t>
            </a:r>
          </a:p>
        </p:txBody>
      </p:sp>
      <p:cxnSp>
        <p:nvCxnSpPr>
          <p:cNvPr id="9" name="Straight Arrow Connector 8"/>
          <p:cNvCxnSpPr/>
          <p:nvPr/>
        </p:nvCxnSpPr>
        <p:spPr>
          <a:xfrm flipH="1">
            <a:off x="2991462" y="3623679"/>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8446" y="5254062"/>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consignee</a:t>
            </a:r>
          </a:p>
        </p:txBody>
      </p:sp>
      <p:cxnSp>
        <p:nvCxnSpPr>
          <p:cNvPr id="12" name="Straight Arrow Connector 11"/>
          <p:cNvCxnSpPr/>
          <p:nvPr/>
        </p:nvCxnSpPr>
        <p:spPr>
          <a:xfrm flipH="1">
            <a:off x="2991462" y="5442954"/>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96500" y="1614486"/>
            <a:ext cx="609600" cy="276999"/>
          </a:xfrm>
          <a:prstGeom prst="rect">
            <a:avLst/>
          </a:prstGeom>
          <a:noFill/>
          <a:ln w="19050">
            <a:solidFill>
              <a:srgbClr val="FF0000"/>
            </a:solidFill>
          </a:ln>
        </p:spPr>
        <p:txBody>
          <a:bodyPr wrap="square" rtlCol="0">
            <a:spAutoFit/>
          </a:bodyPr>
          <a:lstStyle/>
          <a:p>
            <a:pPr algn="ctr"/>
            <a:endParaRPr lang="en-AU" sz="1200" dirty="0">
              <a:solidFill>
                <a:srgbClr val="0070C0"/>
              </a:solidFill>
            </a:endParaRPr>
          </a:p>
        </p:txBody>
      </p:sp>
      <p:sp>
        <p:nvSpPr>
          <p:cNvPr id="19" name="TextBox 18"/>
          <p:cNvSpPr txBox="1"/>
          <p:nvPr/>
        </p:nvSpPr>
        <p:spPr>
          <a:xfrm>
            <a:off x="9153948" y="2177170"/>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Update to save changes</a:t>
            </a:r>
          </a:p>
        </p:txBody>
      </p:sp>
      <p:cxnSp>
        <p:nvCxnSpPr>
          <p:cNvPr id="21" name="Straight Arrow Connector 20"/>
          <p:cNvCxnSpPr>
            <a:stCxn id="19" idx="0"/>
          </p:cNvCxnSpPr>
          <p:nvPr/>
        </p:nvCxnSpPr>
        <p:spPr>
          <a:xfrm flipV="1">
            <a:off x="10401300" y="1910535"/>
            <a:ext cx="0" cy="2666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254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EC2E8-58A5-4418-8709-90E9E34BA12D}" type="slidenum">
              <a:rPr lang="en-AU" smtClean="0"/>
              <a:t>28</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pic>
        <p:nvPicPr>
          <p:cNvPr id="2" name="Picture 1"/>
          <p:cNvPicPr>
            <a:picLocks noChangeAspect="1"/>
          </p:cNvPicPr>
          <p:nvPr/>
        </p:nvPicPr>
        <p:blipFill>
          <a:blip r:embed="rId2"/>
          <a:stretch>
            <a:fillRect/>
          </a:stretch>
        </p:blipFill>
        <p:spPr>
          <a:xfrm>
            <a:off x="0" y="17574"/>
            <a:ext cx="12192000" cy="4525914"/>
          </a:xfrm>
          <a:prstGeom prst="rect">
            <a:avLst/>
          </a:prstGeom>
        </p:spPr>
      </p:pic>
      <p:sp>
        <p:nvSpPr>
          <p:cNvPr id="6" name="TextBox 5"/>
          <p:cNvSpPr txBox="1"/>
          <p:nvPr/>
        </p:nvSpPr>
        <p:spPr>
          <a:xfrm>
            <a:off x="1353396" y="1450541"/>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in address book</a:t>
            </a:r>
          </a:p>
        </p:txBody>
      </p:sp>
      <p:cxnSp>
        <p:nvCxnSpPr>
          <p:cNvPr id="7" name="Straight Arrow Connector 6"/>
          <p:cNvCxnSpPr/>
          <p:nvPr/>
        </p:nvCxnSpPr>
        <p:spPr>
          <a:xfrm flipH="1">
            <a:off x="686412" y="1639433"/>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742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29</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4135583" y="1113745"/>
            <a:ext cx="2494704"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Enter transport details then update</a:t>
            </a:r>
          </a:p>
        </p:txBody>
      </p:sp>
      <p:sp>
        <p:nvSpPr>
          <p:cNvPr id="9" name="TextBox 8"/>
          <p:cNvSpPr txBox="1"/>
          <p:nvPr/>
        </p:nvSpPr>
        <p:spPr>
          <a:xfrm>
            <a:off x="3715596" y="2196415"/>
            <a:ext cx="2494704"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port/place </a:t>
            </a:r>
          </a:p>
          <a:p>
            <a:pPr algn="ctr"/>
            <a:r>
              <a:rPr lang="en-AU" dirty="0">
                <a:solidFill>
                  <a:srgbClr val="0070C0"/>
                </a:solidFill>
              </a:rPr>
              <a:t>of loading</a:t>
            </a:r>
          </a:p>
        </p:txBody>
      </p:sp>
      <p:cxnSp>
        <p:nvCxnSpPr>
          <p:cNvPr id="10" name="Straight Arrow Connector 9"/>
          <p:cNvCxnSpPr/>
          <p:nvPr/>
        </p:nvCxnSpPr>
        <p:spPr>
          <a:xfrm flipH="1">
            <a:off x="3048612" y="2505516"/>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15596" y="3775913"/>
            <a:ext cx="2494704"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port/place</a:t>
            </a:r>
          </a:p>
          <a:p>
            <a:pPr algn="ctr"/>
            <a:r>
              <a:rPr lang="en-AU" dirty="0">
                <a:solidFill>
                  <a:srgbClr val="0070C0"/>
                </a:solidFill>
              </a:rPr>
              <a:t>of  discharge</a:t>
            </a:r>
          </a:p>
        </p:txBody>
      </p:sp>
      <p:cxnSp>
        <p:nvCxnSpPr>
          <p:cNvPr id="12" name="Straight Arrow Connector 11"/>
          <p:cNvCxnSpPr/>
          <p:nvPr/>
        </p:nvCxnSpPr>
        <p:spPr>
          <a:xfrm flipH="1">
            <a:off x="3048612" y="4099079"/>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38350" y="2228517"/>
            <a:ext cx="609600" cy="276999"/>
          </a:xfrm>
          <a:prstGeom prst="rect">
            <a:avLst/>
          </a:prstGeom>
          <a:noFill/>
          <a:ln w="19050">
            <a:solidFill>
              <a:srgbClr val="FF0000"/>
            </a:solidFill>
          </a:ln>
        </p:spPr>
        <p:txBody>
          <a:bodyPr wrap="square" rtlCol="0">
            <a:spAutoFit/>
          </a:bodyPr>
          <a:lstStyle/>
          <a:p>
            <a:pPr algn="ctr"/>
            <a:endParaRPr lang="en-AU" sz="1200" dirty="0">
              <a:solidFill>
                <a:srgbClr val="0070C0"/>
              </a:solidFill>
            </a:endParaRPr>
          </a:p>
        </p:txBody>
      </p:sp>
      <p:sp>
        <p:nvSpPr>
          <p:cNvPr id="24" name="TextBox 23"/>
          <p:cNvSpPr txBox="1"/>
          <p:nvPr/>
        </p:nvSpPr>
        <p:spPr>
          <a:xfrm>
            <a:off x="1057275" y="5784517"/>
            <a:ext cx="609600" cy="276999"/>
          </a:xfrm>
          <a:prstGeom prst="rect">
            <a:avLst/>
          </a:prstGeom>
          <a:noFill/>
          <a:ln w="19050">
            <a:solidFill>
              <a:srgbClr val="FF0000"/>
            </a:solidFill>
          </a:ln>
        </p:spPr>
        <p:txBody>
          <a:bodyPr wrap="square" rtlCol="0">
            <a:spAutoFit/>
          </a:bodyPr>
          <a:lstStyle/>
          <a:p>
            <a:pPr algn="ctr"/>
            <a:endParaRPr lang="en-AU" sz="1200" dirty="0">
              <a:solidFill>
                <a:srgbClr val="0070C0"/>
              </a:solidFill>
            </a:endParaRPr>
          </a:p>
        </p:txBody>
      </p:sp>
    </p:spTree>
    <p:extLst>
      <p:ext uri="{BB962C8B-B14F-4D97-AF65-F5344CB8AC3E}">
        <p14:creationId xmlns:p14="http://schemas.microsoft.com/office/powerpoint/2010/main" val="21926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Introduction to </a:t>
            </a:r>
            <a:r>
              <a:rPr lang="en-AU" dirty="0" err="1"/>
              <a:t>MeatMessaging</a:t>
            </a:r>
            <a:endParaRPr lang="en-AU" dirty="0"/>
          </a:p>
        </p:txBody>
      </p:sp>
      <p:sp>
        <p:nvSpPr>
          <p:cNvPr id="7" name="Content Placeholder 6"/>
          <p:cNvSpPr>
            <a:spLocks noGrp="1"/>
          </p:cNvSpPr>
          <p:nvPr>
            <p:ph idx="1"/>
          </p:nvPr>
        </p:nvSpPr>
        <p:spPr>
          <a:xfrm>
            <a:off x="1097279" y="1845734"/>
            <a:ext cx="10115203" cy="4023360"/>
          </a:xfrm>
        </p:spPr>
        <p:txBody>
          <a:bodyPr>
            <a:noAutofit/>
          </a:bodyPr>
          <a:lstStyle/>
          <a:p>
            <a:pPr>
              <a:lnSpc>
                <a:spcPct val="150000"/>
              </a:lnSpc>
              <a:spcAft>
                <a:spcPts val="0"/>
              </a:spcAft>
            </a:pPr>
            <a:r>
              <a:rPr lang="en-US" dirty="0"/>
              <a:t>The cost to industry for missing or incorrect port marks to the US is estimated at $14.5 million per year in the June 2013 report by D.N Harris &amp; Associates on the technical barriers to trade for Australian red meat prepared for MLA and AMIC.</a:t>
            </a:r>
            <a:endParaRPr lang="en-AU" dirty="0"/>
          </a:p>
          <a:p>
            <a:pPr>
              <a:lnSpc>
                <a:spcPct val="150000"/>
              </a:lnSpc>
              <a:spcAft>
                <a:spcPts val="0"/>
              </a:spcAft>
            </a:pPr>
            <a:r>
              <a:rPr lang="en-US" dirty="0"/>
              <a:t>The costs to industry for manual preparation of Meat Transfer Certificates is estimated at a cost of $25 for the labor component per MTC. There are approximately 175,000 paper MTCs per year. This equates to a cost of $4.375 million per year. </a:t>
            </a:r>
            <a:endParaRPr lang="en-AU" dirty="0"/>
          </a:p>
        </p:txBody>
      </p:sp>
      <p:sp>
        <p:nvSpPr>
          <p:cNvPr id="4" name="Footer Placeholder 3"/>
          <p:cNvSpPr>
            <a:spLocks noGrp="1"/>
          </p:cNvSpPr>
          <p:nvPr>
            <p:ph type="ftr" sz="quarter" idx="11"/>
          </p:nvPr>
        </p:nvSpPr>
        <p:spPr/>
        <p:txBody>
          <a:bodyPr/>
          <a:lstStyle/>
          <a:p>
            <a:r>
              <a:rPr lang="en-AU" dirty="0" err="1"/>
              <a:t>MeatMessaging</a:t>
            </a:r>
            <a:r>
              <a:rPr lang="en-AU" dirty="0"/>
              <a:t> © 2016</a:t>
            </a:r>
          </a:p>
        </p:txBody>
      </p:sp>
      <p:sp>
        <p:nvSpPr>
          <p:cNvPr id="5" name="Slide Number Placeholder 4"/>
          <p:cNvSpPr>
            <a:spLocks noGrp="1"/>
          </p:cNvSpPr>
          <p:nvPr>
            <p:ph type="sldNum" sz="quarter" idx="12"/>
          </p:nvPr>
        </p:nvSpPr>
        <p:spPr/>
        <p:txBody>
          <a:bodyPr/>
          <a:lstStyle/>
          <a:p>
            <a:fld id="{618EC2E8-58A5-4418-8709-90E9E34BA12D}" type="slidenum">
              <a:rPr lang="en-AU" smtClean="0"/>
              <a:pPr/>
              <a:t>3</a:t>
            </a:fld>
            <a:endParaRPr lang="en-AU" dirty="0"/>
          </a:p>
        </p:txBody>
      </p:sp>
    </p:spTree>
    <p:extLst>
      <p:ext uri="{BB962C8B-B14F-4D97-AF65-F5344CB8AC3E}">
        <p14:creationId xmlns:p14="http://schemas.microsoft.com/office/powerpoint/2010/main" val="2452992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30</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2038350" y="3327475"/>
            <a:ext cx="609600" cy="276999"/>
          </a:xfrm>
          <a:prstGeom prst="rect">
            <a:avLst/>
          </a:prstGeom>
          <a:noFill/>
          <a:ln w="19050">
            <a:solidFill>
              <a:srgbClr val="FF0000"/>
            </a:solidFill>
          </a:ln>
        </p:spPr>
        <p:txBody>
          <a:bodyPr wrap="square" rtlCol="0">
            <a:spAutoFit/>
          </a:bodyPr>
          <a:lstStyle/>
          <a:p>
            <a:pPr algn="ctr"/>
            <a:endParaRPr lang="en-AU" sz="1200" dirty="0">
              <a:solidFill>
                <a:srgbClr val="0070C0"/>
              </a:solidFill>
            </a:endParaRPr>
          </a:p>
        </p:txBody>
      </p:sp>
      <p:sp>
        <p:nvSpPr>
          <p:cNvPr id="7" name="TextBox 6"/>
          <p:cNvSpPr txBox="1"/>
          <p:nvPr/>
        </p:nvSpPr>
        <p:spPr>
          <a:xfrm>
            <a:off x="2932624" y="2263037"/>
            <a:ext cx="3163376"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Enter details then update</a:t>
            </a:r>
          </a:p>
        </p:txBody>
      </p:sp>
      <p:sp>
        <p:nvSpPr>
          <p:cNvPr id="8" name="TextBox 7"/>
          <p:cNvSpPr txBox="1"/>
          <p:nvPr/>
        </p:nvSpPr>
        <p:spPr>
          <a:xfrm>
            <a:off x="3715596" y="3465975"/>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supplier</a:t>
            </a:r>
          </a:p>
        </p:txBody>
      </p:sp>
      <p:cxnSp>
        <p:nvCxnSpPr>
          <p:cNvPr id="9" name="Straight Arrow Connector 8"/>
          <p:cNvCxnSpPr/>
          <p:nvPr/>
        </p:nvCxnSpPr>
        <p:spPr>
          <a:xfrm flipH="1">
            <a:off x="3048612" y="3650641"/>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15596" y="5029793"/>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buyer</a:t>
            </a:r>
          </a:p>
        </p:txBody>
      </p:sp>
      <p:cxnSp>
        <p:nvCxnSpPr>
          <p:cNvPr id="11" name="Straight Arrow Connector 10"/>
          <p:cNvCxnSpPr/>
          <p:nvPr/>
        </p:nvCxnSpPr>
        <p:spPr>
          <a:xfrm flipH="1">
            <a:off x="3048612" y="5214459"/>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93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EC2E8-58A5-4418-8709-90E9E34BA12D}" type="slidenum">
              <a:rPr lang="en-AU" smtClean="0"/>
              <a:t>31</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pic>
        <p:nvPicPr>
          <p:cNvPr id="2" name="Picture 1"/>
          <p:cNvPicPr>
            <a:picLocks noChangeAspect="1"/>
          </p:cNvPicPr>
          <p:nvPr/>
        </p:nvPicPr>
        <p:blipFill>
          <a:blip r:embed="rId2"/>
          <a:stretch>
            <a:fillRect/>
          </a:stretch>
        </p:blipFill>
        <p:spPr>
          <a:xfrm>
            <a:off x="0" y="33845"/>
            <a:ext cx="12192000" cy="4271650"/>
          </a:xfrm>
          <a:prstGeom prst="rect">
            <a:avLst/>
          </a:prstGeom>
        </p:spPr>
      </p:pic>
      <p:sp>
        <p:nvSpPr>
          <p:cNvPr id="6" name="TextBox 5"/>
          <p:cNvSpPr txBox="1"/>
          <p:nvPr/>
        </p:nvSpPr>
        <p:spPr>
          <a:xfrm>
            <a:off x="2608250" y="2601909"/>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Add new product group</a:t>
            </a:r>
          </a:p>
        </p:txBody>
      </p:sp>
      <p:cxnSp>
        <p:nvCxnSpPr>
          <p:cNvPr id="7" name="Straight Arrow Connector 6"/>
          <p:cNvCxnSpPr/>
          <p:nvPr/>
        </p:nvCxnSpPr>
        <p:spPr>
          <a:xfrm flipH="1">
            <a:off x="1941266" y="2786575"/>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012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32</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4848648" y="1914012"/>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Fill out product details</a:t>
            </a:r>
          </a:p>
        </p:txBody>
      </p:sp>
      <p:sp>
        <p:nvSpPr>
          <p:cNvPr id="7" name="TextBox 6"/>
          <p:cNvSpPr txBox="1"/>
          <p:nvPr/>
        </p:nvSpPr>
        <p:spPr>
          <a:xfrm>
            <a:off x="2013183" y="5416334"/>
            <a:ext cx="1579724" cy="276999"/>
          </a:xfrm>
          <a:prstGeom prst="rect">
            <a:avLst/>
          </a:prstGeom>
          <a:noFill/>
          <a:ln w="19050">
            <a:solidFill>
              <a:srgbClr val="FF0000"/>
            </a:solidFill>
          </a:ln>
        </p:spPr>
        <p:txBody>
          <a:bodyPr wrap="square" rtlCol="0">
            <a:spAutoFit/>
          </a:bodyPr>
          <a:lstStyle/>
          <a:p>
            <a:pPr algn="ctr"/>
            <a:endParaRPr lang="en-AU" sz="1200" dirty="0">
              <a:solidFill>
                <a:srgbClr val="0070C0"/>
              </a:solidFill>
            </a:endParaRPr>
          </a:p>
        </p:txBody>
      </p:sp>
      <p:sp>
        <p:nvSpPr>
          <p:cNvPr id="9" name="TextBox 8"/>
          <p:cNvSpPr txBox="1"/>
          <p:nvPr/>
        </p:nvSpPr>
        <p:spPr>
          <a:xfrm>
            <a:off x="3967266" y="5583876"/>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Add carton barcodes</a:t>
            </a:r>
          </a:p>
        </p:txBody>
      </p:sp>
      <p:cxnSp>
        <p:nvCxnSpPr>
          <p:cNvPr id="10" name="Straight Arrow Connector 9"/>
          <p:cNvCxnSpPr/>
          <p:nvPr/>
        </p:nvCxnSpPr>
        <p:spPr>
          <a:xfrm flipH="1">
            <a:off x="3300282" y="5768542"/>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507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850218"/>
            <a:ext cx="12192000" cy="3970818"/>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33</a:t>
            </a:fld>
            <a:endParaRPr lang="en-AU"/>
          </a:p>
        </p:txBody>
      </p:sp>
      <p:sp>
        <p:nvSpPr>
          <p:cNvPr id="6"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7" name="TextBox 6"/>
          <p:cNvSpPr txBox="1"/>
          <p:nvPr/>
        </p:nvSpPr>
        <p:spPr>
          <a:xfrm>
            <a:off x="1735794" y="1481659"/>
            <a:ext cx="2494704" cy="923330"/>
          </a:xfrm>
          <a:prstGeom prst="rect">
            <a:avLst/>
          </a:prstGeom>
          <a:solidFill>
            <a:schemeClr val="bg1">
              <a:lumMod val="95000"/>
            </a:schemeClr>
          </a:solidFill>
          <a:ln w="19050">
            <a:solidFill>
              <a:srgbClr val="FF0000"/>
            </a:solidFill>
          </a:ln>
        </p:spPr>
        <p:txBody>
          <a:bodyPr wrap="square" rtlCol="0">
            <a:spAutoFit/>
          </a:bodyPr>
          <a:lstStyle/>
          <a:p>
            <a:pPr marL="342900" indent="-342900">
              <a:buAutoNum type="arabicPeriod"/>
            </a:pPr>
            <a:r>
              <a:rPr lang="en-AU" dirty="0">
                <a:solidFill>
                  <a:srgbClr val="0070C0"/>
                </a:solidFill>
              </a:rPr>
              <a:t>Choose file</a:t>
            </a:r>
          </a:p>
          <a:p>
            <a:pPr marL="342900" indent="-342900">
              <a:buAutoNum type="arabicPeriod"/>
            </a:pPr>
            <a:r>
              <a:rPr lang="en-AU" dirty="0">
                <a:solidFill>
                  <a:srgbClr val="0070C0"/>
                </a:solidFill>
              </a:rPr>
              <a:t>Upload and review</a:t>
            </a:r>
          </a:p>
          <a:p>
            <a:pPr marL="342900" indent="-342900">
              <a:buAutoNum type="arabicPeriod"/>
            </a:pPr>
            <a:r>
              <a:rPr lang="en-AU" dirty="0">
                <a:solidFill>
                  <a:srgbClr val="0070C0"/>
                </a:solidFill>
              </a:rPr>
              <a:t>Import</a:t>
            </a:r>
          </a:p>
        </p:txBody>
      </p:sp>
    </p:spTree>
    <p:extLst>
      <p:ext uri="{BB962C8B-B14F-4D97-AF65-F5344CB8AC3E}">
        <p14:creationId xmlns:p14="http://schemas.microsoft.com/office/powerpoint/2010/main" val="3648690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34</a:t>
            </a:fld>
            <a:endParaRPr lang="en-AU"/>
          </a:p>
        </p:txBody>
      </p:sp>
      <p:sp>
        <p:nvSpPr>
          <p:cNvPr id="6"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8" name="TextBox 7"/>
          <p:cNvSpPr txBox="1"/>
          <p:nvPr/>
        </p:nvSpPr>
        <p:spPr>
          <a:xfrm>
            <a:off x="4848648" y="1855290"/>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Imported barcodes</a:t>
            </a:r>
          </a:p>
        </p:txBody>
      </p:sp>
    </p:spTree>
    <p:extLst>
      <p:ext uri="{BB962C8B-B14F-4D97-AF65-F5344CB8AC3E}">
        <p14:creationId xmlns:p14="http://schemas.microsoft.com/office/powerpoint/2010/main" val="4083927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EC2E8-58A5-4418-8709-90E9E34BA12D}" type="slidenum">
              <a:rPr lang="en-AU" smtClean="0"/>
              <a:t>35</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pic>
        <p:nvPicPr>
          <p:cNvPr id="2" name="Picture 1"/>
          <p:cNvPicPr>
            <a:picLocks noChangeAspect="1"/>
          </p:cNvPicPr>
          <p:nvPr/>
        </p:nvPicPr>
        <p:blipFill>
          <a:blip r:embed="rId2"/>
          <a:stretch>
            <a:fillRect/>
          </a:stretch>
        </p:blipFill>
        <p:spPr>
          <a:xfrm>
            <a:off x="0" y="1883"/>
            <a:ext cx="12192000" cy="4292958"/>
          </a:xfrm>
          <a:prstGeom prst="rect">
            <a:avLst/>
          </a:prstGeom>
        </p:spPr>
      </p:pic>
      <p:sp>
        <p:nvSpPr>
          <p:cNvPr id="6" name="TextBox 5"/>
          <p:cNvSpPr txBox="1"/>
          <p:nvPr/>
        </p:nvSpPr>
        <p:spPr>
          <a:xfrm>
            <a:off x="1090394" y="3386198"/>
            <a:ext cx="545459" cy="276999"/>
          </a:xfrm>
          <a:prstGeom prst="rect">
            <a:avLst/>
          </a:prstGeom>
          <a:noFill/>
          <a:ln w="19050">
            <a:solidFill>
              <a:srgbClr val="FF0000"/>
            </a:solidFill>
          </a:ln>
        </p:spPr>
        <p:txBody>
          <a:bodyPr wrap="square" rtlCol="0">
            <a:spAutoFit/>
          </a:bodyPr>
          <a:lstStyle/>
          <a:p>
            <a:pPr algn="ctr"/>
            <a:endParaRPr lang="en-AU" sz="1200" dirty="0">
              <a:solidFill>
                <a:srgbClr val="0070C0"/>
              </a:solidFill>
            </a:endParaRPr>
          </a:p>
        </p:txBody>
      </p:sp>
    </p:spTree>
    <p:extLst>
      <p:ext uri="{BB962C8B-B14F-4D97-AF65-F5344CB8AC3E}">
        <p14:creationId xmlns:p14="http://schemas.microsoft.com/office/powerpoint/2010/main" val="2849059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36</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2004794" y="5063996"/>
            <a:ext cx="545459" cy="276999"/>
          </a:xfrm>
          <a:prstGeom prst="rect">
            <a:avLst/>
          </a:prstGeom>
          <a:noFill/>
          <a:ln w="19050">
            <a:solidFill>
              <a:srgbClr val="FF0000"/>
            </a:solidFill>
          </a:ln>
        </p:spPr>
        <p:txBody>
          <a:bodyPr wrap="square" rtlCol="0">
            <a:spAutoFit/>
          </a:bodyPr>
          <a:lstStyle/>
          <a:p>
            <a:pPr algn="ctr"/>
            <a:endParaRPr lang="en-AU" sz="1200" dirty="0">
              <a:solidFill>
                <a:srgbClr val="0070C0"/>
              </a:solidFill>
            </a:endParaRPr>
          </a:p>
        </p:txBody>
      </p:sp>
    </p:spTree>
    <p:extLst>
      <p:ext uri="{BB962C8B-B14F-4D97-AF65-F5344CB8AC3E}">
        <p14:creationId xmlns:p14="http://schemas.microsoft.com/office/powerpoint/2010/main" val="121453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37</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7" name="TextBox 6"/>
          <p:cNvSpPr txBox="1"/>
          <p:nvPr/>
        </p:nvSpPr>
        <p:spPr>
          <a:xfrm>
            <a:off x="2021020" y="5239927"/>
            <a:ext cx="2494704"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View/print </a:t>
            </a:r>
            <a:br>
              <a:rPr lang="en-AU" dirty="0">
                <a:solidFill>
                  <a:srgbClr val="0070C0"/>
                </a:solidFill>
              </a:rPr>
            </a:br>
            <a:r>
              <a:rPr lang="en-AU" dirty="0">
                <a:solidFill>
                  <a:srgbClr val="0070C0"/>
                </a:solidFill>
              </a:rPr>
              <a:t>consignment summary</a:t>
            </a:r>
          </a:p>
        </p:txBody>
      </p:sp>
      <p:cxnSp>
        <p:nvCxnSpPr>
          <p:cNvPr id="8" name="Straight Arrow Connector 7"/>
          <p:cNvCxnSpPr/>
          <p:nvPr/>
        </p:nvCxnSpPr>
        <p:spPr>
          <a:xfrm flipH="1">
            <a:off x="1354036" y="5424593"/>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106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38</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494223" y="1028654"/>
            <a:ext cx="2494704"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Consignment Summary Report</a:t>
            </a:r>
          </a:p>
        </p:txBody>
      </p:sp>
    </p:spTree>
    <p:extLst>
      <p:ext uri="{BB962C8B-B14F-4D97-AF65-F5344CB8AC3E}">
        <p14:creationId xmlns:p14="http://schemas.microsoft.com/office/powerpoint/2010/main" val="12411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QA Monitoring</a:t>
            </a:r>
          </a:p>
        </p:txBody>
      </p:sp>
      <p:sp>
        <p:nvSpPr>
          <p:cNvPr id="3" name="Content Placeholder 2"/>
          <p:cNvSpPr>
            <a:spLocks noGrp="1"/>
          </p:cNvSpPr>
          <p:nvPr>
            <p:ph idx="1"/>
          </p:nvPr>
        </p:nvSpPr>
        <p:spPr/>
        <p:txBody>
          <a:bodyPr/>
          <a:lstStyle/>
          <a:p>
            <a:r>
              <a:rPr lang="en-AU" dirty="0"/>
              <a:t>There is a requirement to conduct QA monitoring to ensure that the processes within the establishment are operating correctly.</a:t>
            </a:r>
          </a:p>
          <a:p>
            <a:r>
              <a:rPr lang="en-AU" dirty="0"/>
              <a:t>QA Monitoring can be done using the Meat Messaging portal or through any equivalent system.</a:t>
            </a:r>
          </a:p>
        </p:txBody>
      </p:sp>
      <p:sp>
        <p:nvSpPr>
          <p:cNvPr id="5" name="Slide Number Placeholder 4"/>
          <p:cNvSpPr>
            <a:spLocks noGrp="1"/>
          </p:cNvSpPr>
          <p:nvPr>
            <p:ph type="sldNum" sz="quarter" idx="12"/>
          </p:nvPr>
        </p:nvSpPr>
        <p:spPr/>
        <p:txBody>
          <a:bodyPr/>
          <a:lstStyle/>
          <a:p>
            <a:fld id="{618EC2E8-58A5-4418-8709-90E9E34BA12D}" type="slidenum">
              <a:rPr lang="en-AU" smtClean="0"/>
              <a:t>39</a:t>
            </a:fld>
            <a:endParaRPr lang="en-AU"/>
          </a:p>
        </p:txBody>
      </p:sp>
      <p:sp>
        <p:nvSpPr>
          <p:cNvPr id="6"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Tree>
    <p:extLst>
      <p:ext uri="{BB962C8B-B14F-4D97-AF65-F5344CB8AC3E}">
        <p14:creationId xmlns:p14="http://schemas.microsoft.com/office/powerpoint/2010/main" val="423525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Introduction to </a:t>
            </a:r>
            <a:r>
              <a:rPr lang="en-AU" dirty="0" err="1"/>
              <a:t>MeatMessaging</a:t>
            </a:r>
            <a:endParaRPr lang="en-AU" dirty="0"/>
          </a:p>
        </p:txBody>
      </p:sp>
      <p:sp>
        <p:nvSpPr>
          <p:cNvPr id="7" name="Content Placeholder 6"/>
          <p:cNvSpPr>
            <a:spLocks noGrp="1"/>
          </p:cNvSpPr>
          <p:nvPr>
            <p:ph idx="1"/>
          </p:nvPr>
        </p:nvSpPr>
        <p:spPr>
          <a:xfrm>
            <a:off x="1097279" y="1845734"/>
            <a:ext cx="10115203" cy="4023360"/>
          </a:xfrm>
        </p:spPr>
        <p:txBody>
          <a:bodyPr>
            <a:noAutofit/>
          </a:bodyPr>
          <a:lstStyle/>
          <a:p>
            <a:pPr>
              <a:lnSpc>
                <a:spcPct val="150000"/>
              </a:lnSpc>
              <a:spcAft>
                <a:spcPts val="300"/>
              </a:spcAft>
            </a:pPr>
            <a:r>
              <a:rPr lang="en-US" dirty="0"/>
              <a:t>The use of the Meat Messaging portal based on the underlying GS1 barcoding and electronic messaging technologies and supply chain standards can readily reduce these two costs (total of $18.875 million) to virtually $0. </a:t>
            </a:r>
            <a:endParaRPr lang="en-AU" dirty="0"/>
          </a:p>
          <a:p>
            <a:pPr>
              <a:lnSpc>
                <a:spcPct val="150000"/>
              </a:lnSpc>
              <a:spcAft>
                <a:spcPts val="300"/>
              </a:spcAft>
            </a:pPr>
            <a:r>
              <a:rPr lang="en-US" dirty="0"/>
              <a:t>The industry web portal (meatmessaging.com) facilitates the collection, processing and reporting of carton GS1 barcode and related data to achieve the requirements of the issued DA Meat Notice “Alternate protocol for managing illegible or missing shipping marks for the USA” and the FSIS Notice 41-15 “Shipping marks-Barcodes.PDF”.</a:t>
            </a:r>
            <a:endParaRPr lang="en-AU" dirty="0"/>
          </a:p>
        </p:txBody>
      </p:sp>
      <p:sp>
        <p:nvSpPr>
          <p:cNvPr id="4" name="Footer Placeholder 3"/>
          <p:cNvSpPr>
            <a:spLocks noGrp="1"/>
          </p:cNvSpPr>
          <p:nvPr>
            <p:ph type="ftr" sz="quarter" idx="11"/>
          </p:nvPr>
        </p:nvSpPr>
        <p:spPr/>
        <p:txBody>
          <a:bodyPr/>
          <a:lstStyle/>
          <a:p>
            <a:r>
              <a:rPr lang="en-AU" dirty="0" err="1"/>
              <a:t>MeatMessaging</a:t>
            </a:r>
            <a:r>
              <a:rPr lang="en-AU" dirty="0"/>
              <a:t> © 2016</a:t>
            </a:r>
          </a:p>
        </p:txBody>
      </p:sp>
      <p:sp>
        <p:nvSpPr>
          <p:cNvPr id="5" name="Slide Number Placeholder 4"/>
          <p:cNvSpPr>
            <a:spLocks noGrp="1"/>
          </p:cNvSpPr>
          <p:nvPr>
            <p:ph type="sldNum" sz="quarter" idx="12"/>
          </p:nvPr>
        </p:nvSpPr>
        <p:spPr/>
        <p:txBody>
          <a:bodyPr/>
          <a:lstStyle/>
          <a:p>
            <a:fld id="{618EC2E8-58A5-4418-8709-90E9E34BA12D}" type="slidenum">
              <a:rPr lang="en-AU" smtClean="0"/>
              <a:pPr/>
              <a:t>4</a:t>
            </a:fld>
            <a:endParaRPr lang="en-AU" dirty="0"/>
          </a:p>
        </p:txBody>
      </p:sp>
    </p:spTree>
    <p:extLst>
      <p:ext uri="{BB962C8B-B14F-4D97-AF65-F5344CB8AC3E}">
        <p14:creationId xmlns:p14="http://schemas.microsoft.com/office/powerpoint/2010/main" val="2412866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40</a:t>
            </a:fld>
            <a:endParaRPr lang="en-AU"/>
          </a:p>
        </p:txBody>
      </p:sp>
      <p:sp>
        <p:nvSpPr>
          <p:cNvPr id="6"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Tree>
    <p:extLst>
      <p:ext uri="{BB962C8B-B14F-4D97-AF65-F5344CB8AC3E}">
        <p14:creationId xmlns:p14="http://schemas.microsoft.com/office/powerpoint/2010/main" val="1616220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41</a:t>
            </a:fld>
            <a:endParaRPr lang="en-AU"/>
          </a:p>
        </p:txBody>
      </p:sp>
      <p:sp>
        <p:nvSpPr>
          <p:cNvPr id="6"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Tree>
    <p:extLst>
      <p:ext uri="{BB962C8B-B14F-4D97-AF65-F5344CB8AC3E}">
        <p14:creationId xmlns:p14="http://schemas.microsoft.com/office/powerpoint/2010/main" val="310925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Receiving a consignment </a:t>
            </a:r>
          </a:p>
        </p:txBody>
      </p:sp>
      <p:sp>
        <p:nvSpPr>
          <p:cNvPr id="3" name="Content Placeholder 2"/>
          <p:cNvSpPr>
            <a:spLocks noGrp="1"/>
          </p:cNvSpPr>
          <p:nvPr>
            <p:ph idx="1"/>
          </p:nvPr>
        </p:nvSpPr>
        <p:spPr/>
        <p:txBody>
          <a:bodyPr/>
          <a:lstStyle/>
          <a:p>
            <a:r>
              <a:rPr lang="en-AU" dirty="0"/>
              <a:t>The establishment that receives a consignment can scan the consignment barcodes to match to the message. </a:t>
            </a:r>
          </a:p>
        </p:txBody>
      </p:sp>
      <p:sp>
        <p:nvSpPr>
          <p:cNvPr id="5" name="Slide Number Placeholder 4"/>
          <p:cNvSpPr>
            <a:spLocks noGrp="1"/>
          </p:cNvSpPr>
          <p:nvPr>
            <p:ph type="sldNum" sz="quarter" idx="12"/>
          </p:nvPr>
        </p:nvSpPr>
        <p:spPr/>
        <p:txBody>
          <a:bodyPr/>
          <a:lstStyle/>
          <a:p>
            <a:fld id="{618EC2E8-58A5-4418-8709-90E9E34BA12D}" type="slidenum">
              <a:rPr lang="en-AU" smtClean="0"/>
              <a:t>42</a:t>
            </a:fld>
            <a:endParaRPr lang="en-AU"/>
          </a:p>
        </p:txBody>
      </p:sp>
      <p:sp>
        <p:nvSpPr>
          <p:cNvPr id="6"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Tree>
    <p:extLst>
      <p:ext uri="{BB962C8B-B14F-4D97-AF65-F5344CB8AC3E}">
        <p14:creationId xmlns:p14="http://schemas.microsoft.com/office/powerpoint/2010/main" val="3216218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
            <a:ext cx="12192000" cy="6422855"/>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43</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1043644" y="5385434"/>
            <a:ext cx="553673" cy="246221"/>
          </a:xfrm>
          <a:prstGeom prst="rect">
            <a:avLst/>
          </a:prstGeom>
          <a:noFill/>
          <a:ln w="19050">
            <a:solidFill>
              <a:srgbClr val="FF0000"/>
            </a:solidFill>
          </a:ln>
        </p:spPr>
        <p:txBody>
          <a:bodyPr wrap="square" rtlCol="0">
            <a:spAutoFit/>
          </a:bodyPr>
          <a:lstStyle/>
          <a:p>
            <a:pPr algn="ctr"/>
            <a:endParaRPr lang="en-AU" sz="1000" dirty="0">
              <a:solidFill>
                <a:srgbClr val="0070C0"/>
              </a:solidFill>
            </a:endParaRPr>
          </a:p>
        </p:txBody>
      </p:sp>
      <p:sp>
        <p:nvSpPr>
          <p:cNvPr id="7" name="TextBox 6"/>
          <p:cNvSpPr txBox="1"/>
          <p:nvPr/>
        </p:nvSpPr>
        <p:spPr>
          <a:xfrm>
            <a:off x="2339802" y="4816201"/>
            <a:ext cx="2494704"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Select to search </a:t>
            </a:r>
          </a:p>
          <a:p>
            <a:pPr algn="ctr"/>
            <a:r>
              <a:rPr lang="en-AU" dirty="0">
                <a:solidFill>
                  <a:srgbClr val="0070C0"/>
                </a:solidFill>
              </a:rPr>
              <a:t>for a message</a:t>
            </a:r>
          </a:p>
        </p:txBody>
      </p:sp>
      <p:cxnSp>
        <p:nvCxnSpPr>
          <p:cNvPr id="8" name="Straight Arrow Connector 7"/>
          <p:cNvCxnSpPr/>
          <p:nvPr/>
        </p:nvCxnSpPr>
        <p:spPr>
          <a:xfrm flipH="1">
            <a:off x="1672818" y="5139368"/>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820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44</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2684477" y="1866361"/>
            <a:ext cx="2470150"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Enter a message id </a:t>
            </a:r>
            <a:br>
              <a:rPr lang="en-AU" dirty="0">
                <a:solidFill>
                  <a:srgbClr val="0070C0"/>
                </a:solidFill>
              </a:rPr>
            </a:br>
            <a:r>
              <a:rPr lang="en-AU" dirty="0">
                <a:solidFill>
                  <a:srgbClr val="0070C0"/>
                </a:solidFill>
              </a:rPr>
              <a:t>or other search criteria</a:t>
            </a:r>
          </a:p>
        </p:txBody>
      </p:sp>
      <p:cxnSp>
        <p:nvCxnSpPr>
          <p:cNvPr id="8" name="Straight Arrow Connector 7"/>
          <p:cNvCxnSpPr/>
          <p:nvPr/>
        </p:nvCxnSpPr>
        <p:spPr>
          <a:xfrm flipH="1" flipV="1">
            <a:off x="1816100" y="2102366"/>
            <a:ext cx="868377" cy="871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37650" y="2464832"/>
            <a:ext cx="2470150"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Then, upload barcodes</a:t>
            </a:r>
          </a:p>
        </p:txBody>
      </p:sp>
      <p:cxnSp>
        <p:nvCxnSpPr>
          <p:cNvPr id="13" name="Straight Arrow Connector 12"/>
          <p:cNvCxnSpPr>
            <a:stCxn id="9" idx="2"/>
          </p:cNvCxnSpPr>
          <p:nvPr/>
        </p:nvCxnSpPr>
        <p:spPr>
          <a:xfrm>
            <a:off x="10372725" y="2834164"/>
            <a:ext cx="0" cy="7853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99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45</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4327993" y="5122481"/>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Add scanned barcodes</a:t>
            </a:r>
          </a:p>
        </p:txBody>
      </p:sp>
      <p:cxnSp>
        <p:nvCxnSpPr>
          <p:cNvPr id="7" name="Straight Arrow Connector 6"/>
          <p:cNvCxnSpPr/>
          <p:nvPr/>
        </p:nvCxnSpPr>
        <p:spPr>
          <a:xfrm flipH="1">
            <a:off x="3661009" y="5307147"/>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53667" y="1855290"/>
            <a:ext cx="2684666"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Create a scan file (CSV) by scanning each barcode</a:t>
            </a:r>
          </a:p>
        </p:txBody>
      </p:sp>
    </p:spTree>
    <p:extLst>
      <p:ext uri="{BB962C8B-B14F-4D97-AF65-F5344CB8AC3E}">
        <p14:creationId xmlns:p14="http://schemas.microsoft.com/office/powerpoint/2010/main" val="1923792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218"/>
            <a:ext cx="12192000" cy="3970818"/>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46</a:t>
            </a:fld>
            <a:endParaRPr lang="en-AU"/>
          </a:p>
        </p:txBody>
      </p:sp>
      <p:sp>
        <p:nvSpPr>
          <p:cNvPr id="6"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7" name="TextBox 6"/>
          <p:cNvSpPr txBox="1"/>
          <p:nvPr/>
        </p:nvSpPr>
        <p:spPr>
          <a:xfrm>
            <a:off x="1735794" y="1481659"/>
            <a:ext cx="2494704" cy="923330"/>
          </a:xfrm>
          <a:prstGeom prst="rect">
            <a:avLst/>
          </a:prstGeom>
          <a:solidFill>
            <a:schemeClr val="bg1">
              <a:lumMod val="95000"/>
            </a:schemeClr>
          </a:solidFill>
          <a:ln w="19050">
            <a:solidFill>
              <a:srgbClr val="FF0000"/>
            </a:solidFill>
          </a:ln>
        </p:spPr>
        <p:txBody>
          <a:bodyPr wrap="square" rtlCol="0">
            <a:spAutoFit/>
          </a:bodyPr>
          <a:lstStyle/>
          <a:p>
            <a:pPr marL="342900" indent="-342900">
              <a:buAutoNum type="arabicPeriod"/>
            </a:pPr>
            <a:r>
              <a:rPr lang="en-AU" dirty="0">
                <a:solidFill>
                  <a:srgbClr val="0070C0"/>
                </a:solidFill>
              </a:rPr>
              <a:t>Choose file</a:t>
            </a:r>
          </a:p>
          <a:p>
            <a:pPr marL="342900" indent="-342900">
              <a:buAutoNum type="arabicPeriod"/>
            </a:pPr>
            <a:r>
              <a:rPr lang="en-AU" dirty="0">
                <a:solidFill>
                  <a:srgbClr val="0070C0"/>
                </a:solidFill>
              </a:rPr>
              <a:t>Upload and review</a:t>
            </a:r>
          </a:p>
          <a:p>
            <a:pPr marL="342900" indent="-342900">
              <a:buAutoNum type="arabicPeriod"/>
            </a:pPr>
            <a:r>
              <a:rPr lang="en-AU" dirty="0">
                <a:solidFill>
                  <a:srgbClr val="0070C0"/>
                </a:solidFill>
              </a:rPr>
              <a:t>Import</a:t>
            </a:r>
          </a:p>
        </p:txBody>
      </p:sp>
    </p:spTree>
    <p:extLst>
      <p:ext uri="{BB962C8B-B14F-4D97-AF65-F5344CB8AC3E}">
        <p14:creationId xmlns:p14="http://schemas.microsoft.com/office/powerpoint/2010/main" val="162055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47</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4848648" y="1855290"/>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Imported barcodes</a:t>
            </a:r>
          </a:p>
        </p:txBody>
      </p:sp>
    </p:spTree>
    <p:extLst>
      <p:ext uri="{BB962C8B-B14F-4D97-AF65-F5344CB8AC3E}">
        <p14:creationId xmlns:p14="http://schemas.microsoft.com/office/powerpoint/2010/main" val="3373146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48</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5947068" y="4447086"/>
            <a:ext cx="2494704"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View/print scanned carton report</a:t>
            </a:r>
          </a:p>
        </p:txBody>
      </p:sp>
      <p:cxnSp>
        <p:nvCxnSpPr>
          <p:cNvPr id="7" name="Straight Arrow Connector 6"/>
          <p:cNvCxnSpPr/>
          <p:nvPr/>
        </p:nvCxnSpPr>
        <p:spPr>
          <a:xfrm>
            <a:off x="8441772" y="4770252"/>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06832" y="3371883"/>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Fill in </a:t>
            </a:r>
            <a:r>
              <a:rPr lang="en-AU">
                <a:solidFill>
                  <a:srgbClr val="0070C0"/>
                </a:solidFill>
              </a:rPr>
              <a:t>receiving official</a:t>
            </a:r>
            <a:endParaRPr lang="en-AU" dirty="0">
              <a:solidFill>
                <a:srgbClr val="0070C0"/>
              </a:solidFill>
            </a:endParaRPr>
          </a:p>
        </p:txBody>
      </p:sp>
      <p:cxnSp>
        <p:nvCxnSpPr>
          <p:cNvPr id="10" name="Straight Arrow Connector 9"/>
          <p:cNvCxnSpPr/>
          <p:nvPr/>
        </p:nvCxnSpPr>
        <p:spPr>
          <a:xfrm flipH="1">
            <a:off x="4239848" y="3694261"/>
            <a:ext cx="666984" cy="360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54638" y="4734659"/>
            <a:ext cx="2494704" cy="369332"/>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Send receipt message</a:t>
            </a:r>
          </a:p>
        </p:txBody>
      </p:sp>
      <p:cxnSp>
        <p:nvCxnSpPr>
          <p:cNvPr id="12" name="Straight Arrow Connector 11"/>
          <p:cNvCxnSpPr/>
          <p:nvPr/>
        </p:nvCxnSpPr>
        <p:spPr>
          <a:xfrm flipH="1" flipV="1">
            <a:off x="1283634" y="4663605"/>
            <a:ext cx="571004" cy="2514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644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422854"/>
          </a:xfrm>
          <a:prstGeom prst="rect">
            <a:avLst/>
          </a:prstGeom>
        </p:spPr>
      </p:pic>
      <p:sp>
        <p:nvSpPr>
          <p:cNvPr id="3" name="Slide Number Placeholder 2"/>
          <p:cNvSpPr>
            <a:spLocks noGrp="1"/>
          </p:cNvSpPr>
          <p:nvPr>
            <p:ph type="sldNum" sz="quarter" idx="12"/>
          </p:nvPr>
        </p:nvSpPr>
        <p:spPr/>
        <p:txBody>
          <a:bodyPr/>
          <a:lstStyle/>
          <a:p>
            <a:fld id="{618EC2E8-58A5-4418-8709-90E9E34BA12D}" type="slidenum">
              <a:rPr lang="en-AU" smtClean="0"/>
              <a:t>49</a:t>
            </a:fld>
            <a:endParaRPr lang="en-AU"/>
          </a:p>
        </p:txBody>
      </p:sp>
      <p:sp>
        <p:nvSpPr>
          <p:cNvPr id="5" name="Footer Placeholder 3"/>
          <p:cNvSpPr>
            <a:spLocks noGrp="1"/>
          </p:cNvSpPr>
          <p:nvPr>
            <p:ph type="ftr" sz="quarter" idx="11"/>
          </p:nvPr>
        </p:nvSpPr>
        <p:spPr>
          <a:xfrm>
            <a:off x="0" y="6422854"/>
            <a:ext cx="12192000" cy="365125"/>
          </a:xfrm>
        </p:spPr>
        <p:txBody>
          <a:bodyPr/>
          <a:lstStyle/>
          <a:p>
            <a:r>
              <a:rPr lang="en-AU" dirty="0" err="1"/>
              <a:t>MeatMessaging</a:t>
            </a:r>
            <a:r>
              <a:rPr lang="en-AU" dirty="0"/>
              <a:t> © 2016</a:t>
            </a:r>
          </a:p>
        </p:txBody>
      </p:sp>
      <p:sp>
        <p:nvSpPr>
          <p:cNvPr id="6" name="TextBox 5"/>
          <p:cNvSpPr txBox="1"/>
          <p:nvPr/>
        </p:nvSpPr>
        <p:spPr>
          <a:xfrm>
            <a:off x="494223" y="1028654"/>
            <a:ext cx="2494704" cy="646331"/>
          </a:xfrm>
          <a:prstGeom prst="rect">
            <a:avLst/>
          </a:prstGeom>
          <a:solidFill>
            <a:schemeClr val="bg1">
              <a:lumMod val="95000"/>
            </a:schemeClr>
          </a:solidFill>
          <a:ln w="19050">
            <a:solidFill>
              <a:srgbClr val="FF0000"/>
            </a:solidFill>
          </a:ln>
        </p:spPr>
        <p:txBody>
          <a:bodyPr wrap="square" rtlCol="0">
            <a:spAutoFit/>
          </a:bodyPr>
          <a:lstStyle/>
          <a:p>
            <a:pPr algn="ctr"/>
            <a:r>
              <a:rPr lang="en-AU" dirty="0">
                <a:solidFill>
                  <a:srgbClr val="0070C0"/>
                </a:solidFill>
              </a:rPr>
              <a:t>Verified Carton </a:t>
            </a:r>
            <a:br>
              <a:rPr lang="en-AU" dirty="0">
                <a:solidFill>
                  <a:srgbClr val="0070C0"/>
                </a:solidFill>
              </a:rPr>
            </a:br>
            <a:r>
              <a:rPr lang="en-AU" dirty="0">
                <a:solidFill>
                  <a:srgbClr val="0070C0"/>
                </a:solidFill>
              </a:rPr>
              <a:t>Serial Number Report</a:t>
            </a:r>
          </a:p>
        </p:txBody>
      </p:sp>
    </p:spTree>
    <p:extLst>
      <p:ext uri="{BB962C8B-B14F-4D97-AF65-F5344CB8AC3E}">
        <p14:creationId xmlns:p14="http://schemas.microsoft.com/office/powerpoint/2010/main" val="235890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Introduction to </a:t>
            </a:r>
            <a:r>
              <a:rPr lang="en-AU" dirty="0" err="1"/>
              <a:t>MeatMessaging</a:t>
            </a:r>
            <a:endParaRPr lang="en-AU" dirty="0"/>
          </a:p>
        </p:txBody>
      </p:sp>
      <p:sp>
        <p:nvSpPr>
          <p:cNvPr id="7" name="Content Placeholder 6"/>
          <p:cNvSpPr>
            <a:spLocks noGrp="1"/>
          </p:cNvSpPr>
          <p:nvPr>
            <p:ph idx="1"/>
          </p:nvPr>
        </p:nvSpPr>
        <p:spPr/>
        <p:txBody>
          <a:bodyPr>
            <a:noAutofit/>
          </a:bodyPr>
          <a:lstStyle/>
          <a:p>
            <a:pPr>
              <a:lnSpc>
                <a:spcPct val="150000"/>
              </a:lnSpc>
            </a:pPr>
            <a:r>
              <a:rPr lang="en-US" dirty="0"/>
              <a:t>The </a:t>
            </a:r>
            <a:r>
              <a:rPr lang="en-US" dirty="0" err="1"/>
              <a:t>MeatMessaging</a:t>
            </a:r>
            <a:r>
              <a:rPr lang="en-US" dirty="0"/>
              <a:t> portal includes a QA monitoring process that provides a level of reporting on the measured accuracy of the program participants. This process of QA monitoring is </a:t>
            </a:r>
            <a:r>
              <a:rPr lang="en-US" dirty="0" err="1"/>
              <a:t>utilised</a:t>
            </a:r>
            <a:r>
              <a:rPr lang="en-US" dirty="0"/>
              <a:t> as a validation tool for the endorsement of the updated approved arrangements for the establishments and reporting to government.  </a:t>
            </a:r>
          </a:p>
          <a:p>
            <a:pPr>
              <a:lnSpc>
                <a:spcPct val="150000"/>
              </a:lnSpc>
            </a:pPr>
            <a:r>
              <a:rPr lang="en-US" dirty="0"/>
              <a:t>Over 50 establishments have signed up to use the meat messaging portal including the three largest processing companies in Australia. Collectively this represents over 70% of the Australian export volume.</a:t>
            </a:r>
            <a:endParaRPr lang="en-AU" dirty="0"/>
          </a:p>
        </p:txBody>
      </p:sp>
      <p:sp>
        <p:nvSpPr>
          <p:cNvPr id="4" name="Footer Placeholder 3"/>
          <p:cNvSpPr>
            <a:spLocks noGrp="1"/>
          </p:cNvSpPr>
          <p:nvPr>
            <p:ph type="ftr" sz="quarter" idx="11"/>
          </p:nvPr>
        </p:nvSpPr>
        <p:spPr/>
        <p:txBody>
          <a:bodyPr/>
          <a:lstStyle/>
          <a:p>
            <a:r>
              <a:rPr lang="en-AU" dirty="0" err="1"/>
              <a:t>MeatMessaging</a:t>
            </a:r>
            <a:r>
              <a:rPr lang="en-AU" dirty="0"/>
              <a:t> © 2016</a:t>
            </a:r>
          </a:p>
        </p:txBody>
      </p:sp>
      <p:sp>
        <p:nvSpPr>
          <p:cNvPr id="5" name="Slide Number Placeholder 4"/>
          <p:cNvSpPr>
            <a:spLocks noGrp="1"/>
          </p:cNvSpPr>
          <p:nvPr>
            <p:ph type="sldNum" sz="quarter" idx="12"/>
          </p:nvPr>
        </p:nvSpPr>
        <p:spPr/>
        <p:txBody>
          <a:bodyPr/>
          <a:lstStyle/>
          <a:p>
            <a:fld id="{618EC2E8-58A5-4418-8709-90E9E34BA12D}" type="slidenum">
              <a:rPr lang="en-AU" smtClean="0"/>
              <a:pPr/>
              <a:t>5</a:t>
            </a:fld>
            <a:endParaRPr lang="en-AU" dirty="0"/>
          </a:p>
        </p:txBody>
      </p:sp>
    </p:spTree>
    <p:extLst>
      <p:ext uri="{BB962C8B-B14F-4D97-AF65-F5344CB8AC3E}">
        <p14:creationId xmlns:p14="http://schemas.microsoft.com/office/powerpoint/2010/main" val="3244617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EC2E8-58A5-4418-8709-90E9E34BA12D}" type="slidenum">
              <a:rPr lang="en-AU" smtClean="0"/>
              <a:t>50</a:t>
            </a:fld>
            <a:endParaRPr lang="en-AU" dirty="0"/>
          </a:p>
        </p:txBody>
      </p:sp>
      <p:sp>
        <p:nvSpPr>
          <p:cNvPr id="2" name="Rectangle 1"/>
          <p:cNvSpPr/>
          <p:nvPr/>
        </p:nvSpPr>
        <p:spPr>
          <a:xfrm>
            <a:off x="0" y="3199581"/>
            <a:ext cx="12192000" cy="1150571"/>
          </a:xfrm>
          <a:prstGeom prst="rect">
            <a:avLst/>
          </a:prstGeom>
        </p:spPr>
        <p:txBody>
          <a:bodyPr wrap="square">
            <a:spAutoFit/>
          </a:bodyPr>
          <a:lstStyle/>
          <a:p>
            <a:pPr algn="ctr">
              <a:lnSpc>
                <a:spcPct val="150000"/>
              </a:lnSpc>
            </a:pPr>
            <a:r>
              <a:rPr lang="en-AU" sz="1600" dirty="0" err="1">
                <a:solidFill>
                  <a:srgbClr val="0070C0"/>
                </a:solidFill>
                <a:latin typeface="Verdana" panose="020B0604030504040204" pitchFamily="34" charset="0"/>
                <a:ea typeface="Verdana" panose="020B0604030504040204" pitchFamily="34" charset="0"/>
                <a:cs typeface="Verdana" panose="020B0604030504040204" pitchFamily="34" charset="0"/>
              </a:rPr>
              <a:t>MeatMessaging</a:t>
            </a:r>
            <a:r>
              <a:rPr lang="en-AU" sz="1600" dirty="0">
                <a:solidFill>
                  <a:srgbClr val="0070C0"/>
                </a:solidFill>
                <a:latin typeface="Verdana" panose="020B0604030504040204" pitchFamily="34" charset="0"/>
                <a:ea typeface="Verdana" panose="020B0604030504040204" pitchFamily="34" charset="0"/>
                <a:cs typeface="Verdana" panose="020B0604030504040204" pitchFamily="34" charset="0"/>
              </a:rPr>
              <a:t> © 2016</a:t>
            </a:r>
            <a:endParaRPr lang="en-AU"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AU" sz="1600" dirty="0">
                <a:solidFill>
                  <a:srgbClr val="000000"/>
                </a:solidFill>
                <a:latin typeface="Verdana" panose="020B0604030504040204" pitchFamily="34" charset="0"/>
                <a:ea typeface="Verdana" panose="020B0604030504040204" pitchFamily="34" charset="0"/>
                <a:cs typeface="Verdana" panose="020B0604030504040204" pitchFamily="34" charset="0"/>
              </a:rPr>
              <a:t>For assistance and support please email </a:t>
            </a:r>
          </a:p>
          <a:p>
            <a:pPr algn="ctr">
              <a:lnSpc>
                <a:spcPct val="150000"/>
              </a:lnSpc>
            </a:pPr>
            <a:r>
              <a:rPr lang="en-AU" sz="1600" u="sng" dirty="0">
                <a:solidFill>
                  <a:srgbClr val="002060"/>
                </a:solidFill>
                <a:latin typeface="Verdana" panose="020B0604030504040204" pitchFamily="34" charset="0"/>
                <a:ea typeface="Verdana" panose="020B0604030504040204" pitchFamily="34" charset="0"/>
                <a:cs typeface="Verdana" panose="020B0604030504040204" pitchFamily="34" charset="0"/>
              </a:rPr>
              <a:t>info@meatmessaging.com</a:t>
            </a:r>
            <a:r>
              <a:rPr lang="en-AU"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AU"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txBox="1">
            <a:spLocks/>
          </p:cNvSpPr>
          <p:nvPr/>
        </p:nvSpPr>
        <p:spPr>
          <a:xfrm>
            <a:off x="1097280" y="2096649"/>
            <a:ext cx="10058400" cy="120322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endParaRPr lang="en-AU" sz="2400" dirty="0">
              <a:solidFill>
                <a:srgbClr val="0070C0"/>
              </a:solidFill>
            </a:endParaRPr>
          </a:p>
        </p:txBody>
      </p:sp>
    </p:spTree>
    <p:extLst>
      <p:ext uri="{BB962C8B-B14F-4D97-AF65-F5344CB8AC3E}">
        <p14:creationId xmlns:p14="http://schemas.microsoft.com/office/powerpoint/2010/main" val="349258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Introduction to </a:t>
            </a:r>
            <a:r>
              <a:rPr lang="en-AU" dirty="0" err="1"/>
              <a:t>MeatMessaging</a:t>
            </a:r>
            <a:endParaRPr lang="en-AU" dirty="0"/>
          </a:p>
        </p:txBody>
      </p:sp>
      <p:sp>
        <p:nvSpPr>
          <p:cNvPr id="7" name="Content Placeholder 6"/>
          <p:cNvSpPr>
            <a:spLocks noGrp="1"/>
          </p:cNvSpPr>
          <p:nvPr>
            <p:ph idx="1"/>
          </p:nvPr>
        </p:nvSpPr>
        <p:spPr/>
        <p:txBody>
          <a:bodyPr>
            <a:noAutofit/>
          </a:bodyPr>
          <a:lstStyle/>
          <a:p>
            <a:pPr>
              <a:lnSpc>
                <a:spcPct val="150000"/>
              </a:lnSpc>
            </a:pPr>
            <a:r>
              <a:rPr lang="en-US" dirty="0"/>
              <a:t>The </a:t>
            </a:r>
            <a:r>
              <a:rPr lang="en-US" dirty="0" err="1"/>
              <a:t>MeatMessaging</a:t>
            </a:r>
            <a:r>
              <a:rPr lang="en-US" dirty="0"/>
              <a:t> portal is a program reporting to the Australian Meat Industry Language and Standards Committee and is administered by AUS-MEAT Limited.   </a:t>
            </a:r>
            <a:endParaRPr lang="en-AU" dirty="0"/>
          </a:p>
          <a:p>
            <a:pPr>
              <a:lnSpc>
                <a:spcPct val="150000"/>
              </a:lnSpc>
            </a:pPr>
            <a:r>
              <a:rPr lang="en-US" dirty="0"/>
              <a:t>Establishments wanting to use the Meat Messaging portal need to work through with the system vendors to implement integration with their existing on plant systems. QA also need to ensure the establishment’s approved arrangements are updated to reflect using the Meat Messaging portal. </a:t>
            </a:r>
            <a:endParaRPr lang="en-AU" dirty="0"/>
          </a:p>
        </p:txBody>
      </p:sp>
      <p:sp>
        <p:nvSpPr>
          <p:cNvPr id="4" name="Footer Placeholder 3"/>
          <p:cNvSpPr>
            <a:spLocks noGrp="1"/>
          </p:cNvSpPr>
          <p:nvPr>
            <p:ph type="ftr" sz="quarter" idx="11"/>
          </p:nvPr>
        </p:nvSpPr>
        <p:spPr/>
        <p:txBody>
          <a:bodyPr/>
          <a:lstStyle/>
          <a:p>
            <a:r>
              <a:rPr lang="en-AU" dirty="0" err="1"/>
              <a:t>MeatMessaging</a:t>
            </a:r>
            <a:r>
              <a:rPr lang="en-AU" dirty="0"/>
              <a:t> © 2016</a:t>
            </a:r>
          </a:p>
        </p:txBody>
      </p:sp>
      <p:sp>
        <p:nvSpPr>
          <p:cNvPr id="5" name="Slide Number Placeholder 4"/>
          <p:cNvSpPr>
            <a:spLocks noGrp="1"/>
          </p:cNvSpPr>
          <p:nvPr>
            <p:ph type="sldNum" sz="quarter" idx="12"/>
          </p:nvPr>
        </p:nvSpPr>
        <p:spPr/>
        <p:txBody>
          <a:bodyPr/>
          <a:lstStyle/>
          <a:p>
            <a:fld id="{618EC2E8-58A5-4418-8709-90E9E34BA12D}" type="slidenum">
              <a:rPr lang="en-AU" smtClean="0"/>
              <a:pPr/>
              <a:t>6</a:t>
            </a:fld>
            <a:endParaRPr lang="en-AU" dirty="0"/>
          </a:p>
        </p:txBody>
      </p:sp>
    </p:spTree>
    <p:extLst>
      <p:ext uri="{BB962C8B-B14F-4D97-AF65-F5344CB8AC3E}">
        <p14:creationId xmlns:p14="http://schemas.microsoft.com/office/powerpoint/2010/main" val="239687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Workflow</a:t>
            </a:r>
          </a:p>
        </p:txBody>
      </p:sp>
      <p:sp>
        <p:nvSpPr>
          <p:cNvPr id="3" name="Content Placeholder 2"/>
          <p:cNvSpPr>
            <a:spLocks noGrp="1"/>
          </p:cNvSpPr>
          <p:nvPr>
            <p:ph idx="1"/>
          </p:nvPr>
        </p:nvSpPr>
        <p:spPr/>
        <p:txBody>
          <a:bodyPr>
            <a:noAutofit/>
          </a:bodyPr>
          <a:lstStyle/>
          <a:p>
            <a:pPr lvl="0">
              <a:lnSpc>
                <a:spcPct val="150000"/>
              </a:lnSpc>
            </a:pPr>
            <a:r>
              <a:rPr lang="en-AU" dirty="0"/>
              <a:t>An establishment creates 3 kinds of DESADV messages: </a:t>
            </a:r>
          </a:p>
          <a:p>
            <a:pPr lvl="1">
              <a:lnSpc>
                <a:spcPct val="150000"/>
              </a:lnSpc>
              <a:spcBef>
                <a:spcPts val="1200"/>
              </a:spcBef>
              <a:spcAft>
                <a:spcPts val="200"/>
              </a:spcAft>
            </a:pPr>
            <a:r>
              <a:rPr lang="en-AU" sz="2000" dirty="0" err="1"/>
              <a:t>eMTC</a:t>
            </a:r>
            <a:r>
              <a:rPr lang="en-AU" sz="2000" dirty="0"/>
              <a:t> – message used to move export eligible product from one establishment to another establishment.</a:t>
            </a:r>
          </a:p>
          <a:p>
            <a:pPr lvl="1">
              <a:lnSpc>
                <a:spcPct val="150000"/>
              </a:lnSpc>
              <a:spcBef>
                <a:spcPts val="1200"/>
              </a:spcBef>
              <a:spcAft>
                <a:spcPts val="200"/>
              </a:spcAft>
            </a:pPr>
            <a:r>
              <a:rPr lang="en-AU" sz="2000" dirty="0"/>
              <a:t>Export – message used to move export eligible product from an establishment to an export location with a health certificate</a:t>
            </a:r>
          </a:p>
          <a:p>
            <a:pPr lvl="1">
              <a:lnSpc>
                <a:spcPct val="150000"/>
              </a:lnSpc>
              <a:spcBef>
                <a:spcPts val="1200"/>
              </a:spcBef>
              <a:spcAft>
                <a:spcPts val="200"/>
              </a:spcAft>
            </a:pPr>
            <a:r>
              <a:rPr lang="en-AU" sz="2000" dirty="0"/>
              <a:t>Domestic – message used to domestic export eligible product from an establishment. </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7</a:t>
            </a:fld>
            <a:endParaRPr lang="en-AU" dirty="0"/>
          </a:p>
        </p:txBody>
      </p:sp>
    </p:spTree>
    <p:extLst>
      <p:ext uri="{BB962C8B-B14F-4D97-AF65-F5344CB8AC3E}">
        <p14:creationId xmlns:p14="http://schemas.microsoft.com/office/powerpoint/2010/main" val="166421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Workflow</a:t>
            </a:r>
          </a:p>
        </p:txBody>
      </p:sp>
      <p:sp>
        <p:nvSpPr>
          <p:cNvPr id="3" name="Content Placeholder 2"/>
          <p:cNvSpPr>
            <a:spLocks noGrp="1"/>
          </p:cNvSpPr>
          <p:nvPr>
            <p:ph idx="1"/>
          </p:nvPr>
        </p:nvSpPr>
        <p:spPr>
          <a:xfrm>
            <a:off x="487680" y="1845734"/>
            <a:ext cx="11277599" cy="4023360"/>
          </a:xfrm>
        </p:spPr>
        <p:txBody>
          <a:bodyPr>
            <a:noAutofit/>
          </a:bodyPr>
          <a:lstStyle/>
          <a:p>
            <a:pPr lvl="0">
              <a:lnSpc>
                <a:spcPct val="100000"/>
              </a:lnSpc>
            </a:pPr>
            <a:r>
              <a:rPr lang="en-AU" dirty="0"/>
              <a:t>An establishment can create a DESADV message in 3 possible ways:</a:t>
            </a:r>
          </a:p>
          <a:p>
            <a:pPr lvl="1">
              <a:lnSpc>
                <a:spcPct val="100000"/>
              </a:lnSpc>
              <a:spcBef>
                <a:spcPts val="1200"/>
              </a:spcBef>
              <a:spcAft>
                <a:spcPts val="200"/>
              </a:spcAft>
            </a:pPr>
            <a:r>
              <a:rPr lang="en-AU" sz="2000" dirty="0"/>
              <a:t>Logging into the meat messaging web site and manually:</a:t>
            </a:r>
          </a:p>
          <a:p>
            <a:pPr lvl="2">
              <a:lnSpc>
                <a:spcPct val="100000"/>
              </a:lnSpc>
              <a:spcBef>
                <a:spcPts val="600"/>
              </a:spcBef>
              <a:spcAft>
                <a:spcPts val="200"/>
              </a:spcAft>
            </a:pPr>
            <a:r>
              <a:rPr lang="en-AU" sz="2000" dirty="0"/>
              <a:t>Completing all the message details and uploading a scan file for each group of carton.</a:t>
            </a:r>
          </a:p>
          <a:p>
            <a:pPr lvl="2">
              <a:lnSpc>
                <a:spcPct val="100000"/>
              </a:lnSpc>
              <a:spcBef>
                <a:spcPts val="600"/>
              </a:spcBef>
              <a:spcAft>
                <a:spcPts val="200"/>
              </a:spcAft>
            </a:pPr>
            <a:r>
              <a:rPr lang="en-AU" sz="2000" dirty="0"/>
              <a:t>Completing all the message details and uploading a group scan file (.CSV or .txt) that contains the groups and the cartons.</a:t>
            </a:r>
          </a:p>
          <a:p>
            <a:pPr lvl="2">
              <a:lnSpc>
                <a:spcPct val="100000"/>
              </a:lnSpc>
              <a:spcBef>
                <a:spcPts val="600"/>
              </a:spcBef>
              <a:spcAft>
                <a:spcPts val="200"/>
              </a:spcAft>
            </a:pPr>
            <a:r>
              <a:rPr lang="en-AU" sz="2000" dirty="0"/>
              <a:t>Manually uploading a DESADV message (.DSV file).</a:t>
            </a:r>
          </a:p>
          <a:p>
            <a:pPr lvl="1">
              <a:lnSpc>
                <a:spcPct val="100000"/>
              </a:lnSpc>
              <a:spcBef>
                <a:spcPts val="1200"/>
              </a:spcBef>
              <a:spcAft>
                <a:spcPts val="200"/>
              </a:spcAft>
            </a:pPr>
            <a:r>
              <a:rPr lang="en-AU" sz="2000" dirty="0"/>
              <a:t>Email of a DESADV file to a meat message email address. The message is picked up and processed in meat messaging.</a:t>
            </a:r>
          </a:p>
          <a:p>
            <a:pPr lvl="1">
              <a:lnSpc>
                <a:spcPct val="100000"/>
              </a:lnSpc>
              <a:spcBef>
                <a:spcPts val="1200"/>
              </a:spcBef>
              <a:spcAft>
                <a:spcPts val="200"/>
              </a:spcAft>
            </a:pPr>
            <a:r>
              <a:rPr lang="en-AU" sz="2000" dirty="0"/>
              <a:t>Web service where a data file (XML) is uploaded with required data. The web service can be used multiple times to update and read the status of a specific message.</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8</a:t>
            </a:fld>
            <a:endParaRPr lang="en-AU" dirty="0"/>
          </a:p>
        </p:txBody>
      </p:sp>
    </p:spTree>
    <p:extLst>
      <p:ext uri="{BB962C8B-B14F-4D97-AF65-F5344CB8AC3E}">
        <p14:creationId xmlns:p14="http://schemas.microsoft.com/office/powerpoint/2010/main" val="186211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MeatMessaging</a:t>
            </a:r>
            <a:r>
              <a:rPr lang="en-AU" dirty="0"/>
              <a:t> Workflow</a:t>
            </a:r>
          </a:p>
        </p:txBody>
      </p:sp>
      <p:sp>
        <p:nvSpPr>
          <p:cNvPr id="3" name="Content Placeholder 2"/>
          <p:cNvSpPr>
            <a:spLocks noGrp="1"/>
          </p:cNvSpPr>
          <p:nvPr>
            <p:ph idx="1"/>
          </p:nvPr>
        </p:nvSpPr>
        <p:spPr>
          <a:xfrm>
            <a:off x="711200" y="1845734"/>
            <a:ext cx="10972799" cy="4023360"/>
          </a:xfrm>
        </p:spPr>
        <p:txBody>
          <a:bodyPr>
            <a:noAutofit/>
          </a:bodyPr>
          <a:lstStyle/>
          <a:p>
            <a:pPr lvl="0">
              <a:lnSpc>
                <a:spcPts val="2800"/>
              </a:lnSpc>
              <a:spcAft>
                <a:spcPts val="300"/>
              </a:spcAft>
            </a:pPr>
            <a:r>
              <a:rPr lang="en-AU" dirty="0"/>
              <a:t>The establishment can update the message until the message is sent. </a:t>
            </a:r>
          </a:p>
          <a:p>
            <a:pPr lvl="0">
              <a:lnSpc>
                <a:spcPts val="2800"/>
              </a:lnSpc>
              <a:spcAft>
                <a:spcPts val="300"/>
              </a:spcAft>
            </a:pPr>
            <a:r>
              <a:rPr lang="en-AU" dirty="0"/>
              <a:t>Once a message is sent (the Message status element is set to “SENT”) the recipients are sent an email notification stating that they have received a message. Once sent no element of the message can be altered, accept the “Port/Place of discharge”.  The receiver of the product has 3 possible ways to respond:</a:t>
            </a:r>
          </a:p>
          <a:p>
            <a:pPr lvl="1">
              <a:lnSpc>
                <a:spcPts val="2800"/>
              </a:lnSpc>
              <a:spcBef>
                <a:spcPts val="600"/>
              </a:spcBef>
              <a:spcAft>
                <a:spcPts val="300"/>
              </a:spcAft>
            </a:pPr>
            <a:r>
              <a:rPr lang="en-AU" sz="2000" dirty="0"/>
              <a:t>Logging into the meat message web site and manually completing the receipt details along with manually uploading a scan file.</a:t>
            </a:r>
          </a:p>
          <a:p>
            <a:pPr lvl="1">
              <a:lnSpc>
                <a:spcPts val="2800"/>
              </a:lnSpc>
              <a:spcBef>
                <a:spcPts val="600"/>
              </a:spcBef>
              <a:spcAft>
                <a:spcPts val="300"/>
              </a:spcAft>
            </a:pPr>
            <a:r>
              <a:rPr lang="en-AU" sz="2000" dirty="0"/>
              <a:t>Emailing a receipt message (.RCV file) to meat messaging email address. The message is picked up and process in meat messaging. </a:t>
            </a:r>
          </a:p>
          <a:p>
            <a:pPr lvl="1">
              <a:lnSpc>
                <a:spcPts val="2800"/>
              </a:lnSpc>
              <a:spcBef>
                <a:spcPts val="600"/>
              </a:spcBef>
              <a:spcAft>
                <a:spcPts val="300"/>
              </a:spcAft>
            </a:pPr>
            <a:r>
              <a:rPr lang="en-AU" sz="2000" dirty="0"/>
              <a:t>Web services where a data file is uploaded with the required data.</a:t>
            </a:r>
          </a:p>
        </p:txBody>
      </p:sp>
      <p:sp>
        <p:nvSpPr>
          <p:cNvPr id="4" name="Footer Placeholder 3"/>
          <p:cNvSpPr>
            <a:spLocks noGrp="1"/>
          </p:cNvSpPr>
          <p:nvPr>
            <p:ph type="ftr" sz="quarter" idx="11"/>
          </p:nvPr>
        </p:nvSpPr>
        <p:spPr/>
        <p:txBody>
          <a:bodyPr/>
          <a:lstStyle/>
          <a:p>
            <a:r>
              <a:rPr lang="en-AU"/>
              <a:t>MeatMessaging © 2016</a:t>
            </a:r>
            <a:endParaRPr lang="en-AU" dirty="0"/>
          </a:p>
        </p:txBody>
      </p:sp>
      <p:sp>
        <p:nvSpPr>
          <p:cNvPr id="5" name="Slide Number Placeholder 4"/>
          <p:cNvSpPr>
            <a:spLocks noGrp="1"/>
          </p:cNvSpPr>
          <p:nvPr>
            <p:ph type="sldNum" sz="quarter" idx="12"/>
          </p:nvPr>
        </p:nvSpPr>
        <p:spPr/>
        <p:txBody>
          <a:bodyPr/>
          <a:lstStyle/>
          <a:p>
            <a:fld id="{618EC2E8-58A5-4418-8709-90E9E34BA12D}" type="slidenum">
              <a:rPr lang="en-AU" smtClean="0"/>
              <a:pPr/>
              <a:t>9</a:t>
            </a:fld>
            <a:endParaRPr lang="en-AU" dirty="0"/>
          </a:p>
        </p:txBody>
      </p:sp>
    </p:spTree>
    <p:extLst>
      <p:ext uri="{BB962C8B-B14F-4D97-AF65-F5344CB8AC3E}">
        <p14:creationId xmlns:p14="http://schemas.microsoft.com/office/powerpoint/2010/main" val="28992349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848</TotalTime>
  <Words>2006</Words>
  <Application>Microsoft Office PowerPoint</Application>
  <PresentationFormat>Widescreen</PresentationFormat>
  <Paragraphs>275</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Verdana</vt:lpstr>
      <vt:lpstr>Retrospect</vt:lpstr>
      <vt:lpstr>Meat Messaging Industry Portal Training Session</vt:lpstr>
      <vt:lpstr>Contents</vt:lpstr>
      <vt:lpstr>Introduction to MeatMessaging</vt:lpstr>
      <vt:lpstr>Introduction to MeatMessaging</vt:lpstr>
      <vt:lpstr>Introduction to MeatMessaging</vt:lpstr>
      <vt:lpstr>Introduction to MeatMessaging</vt:lpstr>
      <vt:lpstr>MeatMessaging Workflow</vt:lpstr>
      <vt:lpstr>MeatMessaging Workflow</vt:lpstr>
      <vt:lpstr>MeatMessaging Workflow</vt:lpstr>
      <vt:lpstr>MeatMessaging Workflow</vt:lpstr>
      <vt:lpstr>MeatMessaging Workflow</vt:lpstr>
      <vt:lpstr>MeatMessaging Workflow</vt:lpstr>
      <vt:lpstr>MeatMessaging Workflow</vt:lpstr>
      <vt:lpstr>MeatMessaging Workflow</vt:lpstr>
      <vt:lpstr>MeatMessaging  Workflow</vt:lpstr>
      <vt:lpstr>GS1 Barcoded Carton Labels</vt:lpstr>
      <vt:lpstr>GS1 Barcoded Carton Labels</vt:lpstr>
      <vt:lpstr>Implementation Steps</vt:lpstr>
      <vt:lpstr>Implementation Steps</vt:lpstr>
      <vt:lpstr>Implementation Steps</vt:lpstr>
      <vt:lpstr>Implementation Steps</vt:lpstr>
      <vt:lpstr>Web Service Model</vt:lpstr>
      <vt:lpstr>Web Service Model</vt:lpstr>
      <vt:lpstr>Web Service Model</vt:lpstr>
      <vt:lpstr>Creating a message – Manual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 Monitoring</vt:lpstr>
      <vt:lpstr>PowerPoint Presentation</vt:lpstr>
      <vt:lpstr>PowerPoint Presentation</vt:lpstr>
      <vt:lpstr>Receiving a consignment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Meat Messaging Screen Grabs</dc:title>
  <dc:creator>Des</dc:creator>
  <cp:lastModifiedBy>Comp20161</cp:lastModifiedBy>
  <cp:revision>68</cp:revision>
  <dcterms:created xsi:type="dcterms:W3CDTF">2016-09-18T21:38:08Z</dcterms:created>
  <dcterms:modified xsi:type="dcterms:W3CDTF">2016-10-18T22:36:42Z</dcterms:modified>
</cp:coreProperties>
</file>